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  <p:sldMasterId id="2147483674" r:id="rId2"/>
  </p:sldMasterIdLst>
  <p:notesMasterIdLst>
    <p:notesMasterId r:id="rId89"/>
  </p:notesMasterIdLst>
  <p:handoutMasterIdLst>
    <p:handoutMasterId r:id="rId90"/>
  </p:handoutMasterIdLst>
  <p:sldIdLst>
    <p:sldId id="731" r:id="rId3"/>
    <p:sldId id="733" r:id="rId4"/>
    <p:sldId id="837" r:id="rId5"/>
    <p:sldId id="882" r:id="rId6"/>
    <p:sldId id="883" r:id="rId7"/>
    <p:sldId id="853" r:id="rId8"/>
    <p:sldId id="999" r:id="rId9"/>
    <p:sldId id="958" r:id="rId10"/>
    <p:sldId id="959" r:id="rId11"/>
    <p:sldId id="960" r:id="rId12"/>
    <p:sldId id="1000" r:id="rId13"/>
    <p:sldId id="963" r:id="rId14"/>
    <p:sldId id="965" r:id="rId15"/>
    <p:sldId id="966" r:id="rId16"/>
    <p:sldId id="1001" r:id="rId17"/>
    <p:sldId id="1002" r:id="rId18"/>
    <p:sldId id="967" r:id="rId19"/>
    <p:sldId id="968" r:id="rId20"/>
    <p:sldId id="1003" r:id="rId21"/>
    <p:sldId id="1005" r:id="rId22"/>
    <p:sldId id="971" r:id="rId23"/>
    <p:sldId id="1006" r:id="rId24"/>
    <p:sldId id="1004" r:id="rId25"/>
    <p:sldId id="1007" r:id="rId26"/>
    <p:sldId id="1024" r:id="rId27"/>
    <p:sldId id="1008" r:id="rId28"/>
    <p:sldId id="1009" r:id="rId29"/>
    <p:sldId id="1010" r:id="rId30"/>
    <p:sldId id="1011" r:id="rId31"/>
    <p:sldId id="1012" r:id="rId32"/>
    <p:sldId id="1013" r:id="rId33"/>
    <p:sldId id="1014" r:id="rId34"/>
    <p:sldId id="981" r:id="rId35"/>
    <p:sldId id="1015" r:id="rId36"/>
    <p:sldId id="1016" r:id="rId37"/>
    <p:sldId id="1017" r:id="rId38"/>
    <p:sldId id="983" r:id="rId39"/>
    <p:sldId id="984" r:id="rId40"/>
    <p:sldId id="985" r:id="rId41"/>
    <p:sldId id="986" r:id="rId42"/>
    <p:sldId id="987" r:id="rId43"/>
    <p:sldId id="988" r:id="rId44"/>
    <p:sldId id="989" r:id="rId45"/>
    <p:sldId id="990" r:id="rId46"/>
    <p:sldId id="993" r:id="rId47"/>
    <p:sldId id="1019" r:id="rId48"/>
    <p:sldId id="1020" r:id="rId49"/>
    <p:sldId id="1018" r:id="rId50"/>
    <p:sldId id="1027" r:id="rId51"/>
    <p:sldId id="1028" r:id="rId52"/>
    <p:sldId id="1029" r:id="rId53"/>
    <p:sldId id="1030" r:id="rId54"/>
    <p:sldId id="1025" r:id="rId55"/>
    <p:sldId id="1026" r:id="rId56"/>
    <p:sldId id="904" r:id="rId57"/>
    <p:sldId id="905" r:id="rId58"/>
    <p:sldId id="906" r:id="rId59"/>
    <p:sldId id="907" r:id="rId60"/>
    <p:sldId id="908" r:id="rId61"/>
    <p:sldId id="909" r:id="rId62"/>
    <p:sldId id="910" r:id="rId63"/>
    <p:sldId id="911" r:id="rId64"/>
    <p:sldId id="912" r:id="rId65"/>
    <p:sldId id="913" r:id="rId66"/>
    <p:sldId id="917" r:id="rId67"/>
    <p:sldId id="918" r:id="rId68"/>
    <p:sldId id="1031" r:id="rId69"/>
    <p:sldId id="1032" r:id="rId70"/>
    <p:sldId id="1033" r:id="rId71"/>
    <p:sldId id="1034" r:id="rId72"/>
    <p:sldId id="1035" r:id="rId73"/>
    <p:sldId id="1036" r:id="rId74"/>
    <p:sldId id="1037" r:id="rId75"/>
    <p:sldId id="1038" r:id="rId76"/>
    <p:sldId id="1039" r:id="rId77"/>
    <p:sldId id="1040" r:id="rId78"/>
    <p:sldId id="1041" r:id="rId79"/>
    <p:sldId id="926" r:id="rId80"/>
    <p:sldId id="927" r:id="rId81"/>
    <p:sldId id="929" r:id="rId82"/>
    <p:sldId id="930" r:id="rId83"/>
    <p:sldId id="931" r:id="rId84"/>
    <p:sldId id="932" r:id="rId85"/>
    <p:sldId id="933" r:id="rId86"/>
    <p:sldId id="934" r:id="rId87"/>
    <p:sldId id="935" r:id="rId88"/>
  </p:sldIdLst>
  <p:sldSz cx="9144000" cy="6858000" type="screen4x3"/>
  <p:notesSz cx="6761163" cy="99425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57AE"/>
    <a:srgbClr val="4269BD"/>
    <a:srgbClr val="E97C30"/>
    <a:srgbClr val="3A97D7"/>
    <a:srgbClr val="E87E04"/>
    <a:srgbClr val="FFC000"/>
    <a:srgbClr val="1F4E79"/>
    <a:srgbClr val="0070C0"/>
    <a:srgbClr val="2E75B6"/>
    <a:srgbClr val="872E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816" autoAdjust="0"/>
  </p:normalViewPr>
  <p:slideViewPr>
    <p:cSldViewPr snapToGrid="0">
      <p:cViewPr varScale="1">
        <p:scale>
          <a:sx n="85" d="100"/>
          <a:sy n="85" d="100"/>
        </p:scale>
        <p:origin x="1555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76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image" Target="../media/image2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A1BC1-FA36-405A-84E5-2ECB11F24F06}" type="datetimeFigureOut">
              <a:rPr lang="zh-CN" altLang="en-US" smtClean="0"/>
              <a:pPr/>
              <a:t>2020/6/30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F20590-9981-46CC-AF13-22488216DE8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2481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29761" y="0"/>
            <a:ext cx="2929837" cy="49885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489580-3797-4DA2-9E4E-24E61D4E80CF}" type="datetimeFigureOut">
              <a:rPr lang="zh-CN" altLang="en-US" smtClean="0"/>
              <a:pPr/>
              <a:t>2020/6/30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4588" y="1243013"/>
            <a:ext cx="4471987" cy="33559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6117" y="4784835"/>
            <a:ext cx="5408930" cy="3914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29761" y="9443662"/>
            <a:ext cx="2929837" cy="49885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CF47CB-3076-4026-8B18-63F39C6D1F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119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备注占位符 1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5019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备注占位符 1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8920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备注占位符 1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78300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D8ECA84-878F-4643-9B3E-6CC94200EE9F}" type="slidenum">
              <a:rPr lang="en-US" altLang="zh-CN"/>
              <a:pPr>
                <a:spcBef>
                  <a:spcPct val="0"/>
                </a:spcBef>
              </a:pPr>
              <a:t>49</a:t>
            </a:fld>
            <a:endParaRPr lang="en-US" altLang="zh-CN"/>
          </a:p>
        </p:txBody>
      </p:sp>
      <p:sp>
        <p:nvSpPr>
          <p:cNvPr id="6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68084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58709B-7801-4369-A743-CEEE0B05EDE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10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0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057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54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elected_powerpoint_bg_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4B1303-A15E-41D5-B2A0-29939715DF22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53198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17FE0D-E7BE-47A9-9583-E0E356FBEE6E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607881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659BCC-3ABC-4FD8-9346-495EDB34BB99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0518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B4C712-089B-4BC1-AB1A-6283B2BF0F64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685834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211F1-E9E5-4526-BE77-2ADDC5739C7B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864312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0AE31-1E89-499B-9B08-1FBE235F763E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685221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0E8C63-31F4-4145-BD23-87A82056FBD5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75423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61944-DED0-426F-B5F4-A79FD27FED2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642695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4C435-F50B-4F92-9B73-B860FADC2079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308527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CBE57-2841-47FE-9EA4-44DCA4635F74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95955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5904954" y="360000"/>
            <a:ext cx="3240000" cy="540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872" y="0"/>
            <a:ext cx="2387241" cy="83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119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66885-FA62-4A69-8790-E08C4FFD5363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514001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pPr lvl="0"/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40B720-F1E8-4EFB-9506-4C6B745789A8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543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/>
          <p:nvPr userDrawn="1"/>
        </p:nvSpPr>
        <p:spPr>
          <a:xfrm rot="16200000">
            <a:off x="239091" y="113944"/>
            <a:ext cx="812329" cy="800243"/>
          </a:xfrm>
          <a:custGeom>
            <a:avLst/>
            <a:gdLst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0 w 661307"/>
              <a:gd name="connsiteY3" fmla="*/ 726621 h 726621"/>
              <a:gd name="connsiteX4" fmla="*/ 0 w 661307"/>
              <a:gd name="connsiteY4" fmla="*/ 0 h 726621"/>
              <a:gd name="connsiteX0" fmla="*/ 0 w 661307"/>
              <a:gd name="connsiteY0" fmla="*/ 0 h 726621"/>
              <a:gd name="connsiteX1" fmla="*/ 661307 w 661307"/>
              <a:gd name="connsiteY1" fmla="*/ 0 h 726621"/>
              <a:gd name="connsiteX2" fmla="*/ 661307 w 661307"/>
              <a:gd name="connsiteY2" fmla="*/ 726621 h 726621"/>
              <a:gd name="connsiteX3" fmla="*/ 326571 w 661307"/>
              <a:gd name="connsiteY3" fmla="*/ 718457 h 726621"/>
              <a:gd name="connsiteX4" fmla="*/ 0 w 661307"/>
              <a:gd name="connsiteY4" fmla="*/ 726621 h 726621"/>
              <a:gd name="connsiteX5" fmla="*/ 0 w 661307"/>
              <a:gd name="connsiteY5" fmla="*/ 0 h 72662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5106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8406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10242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  <a:gd name="connsiteX0" fmla="*/ 0 w 661307"/>
              <a:gd name="connsiteY0" fmla="*/ 0 h 898071"/>
              <a:gd name="connsiteX1" fmla="*/ 661307 w 661307"/>
              <a:gd name="connsiteY1" fmla="*/ 0 h 898071"/>
              <a:gd name="connsiteX2" fmla="*/ 661307 w 661307"/>
              <a:gd name="connsiteY2" fmla="*/ 726621 h 898071"/>
              <a:gd name="connsiteX3" fmla="*/ 331673 w 661307"/>
              <a:gd name="connsiteY3" fmla="*/ 898071 h 898071"/>
              <a:gd name="connsiteX4" fmla="*/ 0 w 661307"/>
              <a:gd name="connsiteY4" fmla="*/ 726621 h 898071"/>
              <a:gd name="connsiteX5" fmla="*/ 0 w 661307"/>
              <a:gd name="connsiteY5" fmla="*/ 0 h 898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61307" h="898071">
                <a:moveTo>
                  <a:pt x="0" y="0"/>
                </a:moveTo>
                <a:lnTo>
                  <a:pt x="661307" y="0"/>
                </a:lnTo>
                <a:lnTo>
                  <a:pt x="661307" y="726621"/>
                </a:lnTo>
                <a:lnTo>
                  <a:pt x="331673" y="898071"/>
                </a:lnTo>
                <a:lnTo>
                  <a:pt x="0" y="726621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39" r="87942"/>
          <a:stretch/>
        </p:blipFill>
        <p:spPr>
          <a:xfrm>
            <a:off x="296112" y="195665"/>
            <a:ext cx="619134" cy="636802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1934" y="107901"/>
            <a:ext cx="112892" cy="812329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过程 8"/>
          <p:cNvSpPr/>
          <p:nvPr userDrawn="1"/>
        </p:nvSpPr>
        <p:spPr>
          <a:xfrm rot="5400000" flipH="1">
            <a:off x="7637105" y="5350752"/>
            <a:ext cx="324399" cy="2689389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  <p:sp>
        <p:nvSpPr>
          <p:cNvPr id="6" name="矩形 5"/>
          <p:cNvSpPr/>
          <p:nvPr userDrawn="1"/>
        </p:nvSpPr>
        <p:spPr>
          <a:xfrm>
            <a:off x="6669766" y="6602968"/>
            <a:ext cx="2420500" cy="219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046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西安交通大学数据与信息中心</a:t>
            </a:r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3302905" y="3383209"/>
            <a:ext cx="171533" cy="6777344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5"/>
          </a:p>
        </p:txBody>
      </p:sp>
    </p:spTree>
    <p:extLst>
      <p:ext uri="{BB962C8B-B14F-4D97-AF65-F5344CB8AC3E}">
        <p14:creationId xmlns:p14="http://schemas.microsoft.com/office/powerpoint/2010/main" val="233380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930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selected_powerpoint_bg_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BB466F-FA2B-4A62-B403-BE2B857E94B3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5385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0AD082D-EB92-4946-8B91-8179CF32A098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798369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/>
        <p:txBody>
          <a:bodyPr/>
          <a:lstStyle/>
          <a:p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93BD095-381A-4FCF-8F6E-5A3258C1351F}" type="slidenum">
              <a:rPr lang="en-US" altLang="zh-CN"/>
              <a:pPr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84499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19130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过程 5"/>
          <p:cNvSpPr/>
          <p:nvPr userDrawn="1"/>
        </p:nvSpPr>
        <p:spPr>
          <a:xfrm rot="5400000">
            <a:off x="-47062" y="263186"/>
            <a:ext cx="739101" cy="644980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流程图: 过程 6"/>
          <p:cNvSpPr/>
          <p:nvPr userDrawn="1"/>
        </p:nvSpPr>
        <p:spPr>
          <a:xfrm rot="5400000">
            <a:off x="441431" y="523084"/>
            <a:ext cx="739101" cy="125186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流程图: 过程 7"/>
          <p:cNvSpPr/>
          <p:nvPr userDrawn="1"/>
        </p:nvSpPr>
        <p:spPr>
          <a:xfrm rot="5400000">
            <a:off x="4486270" y="2200275"/>
            <a:ext cx="171450" cy="9144001"/>
          </a:xfrm>
          <a:prstGeom prst="flowChartProcess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流程图: 过程 8"/>
          <p:cNvSpPr/>
          <p:nvPr userDrawn="1"/>
        </p:nvSpPr>
        <p:spPr>
          <a:xfrm rot="5400000" flipH="1">
            <a:off x="8184229" y="5850177"/>
            <a:ext cx="327501" cy="1592032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474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  <a:gd name="connsiteX0" fmla="*/ 0 w 10075"/>
              <a:gd name="connsiteY0" fmla="*/ 0 h 10000"/>
              <a:gd name="connsiteX1" fmla="*/ 10000 w 10075"/>
              <a:gd name="connsiteY1" fmla="*/ 0 h 10000"/>
              <a:gd name="connsiteX2" fmla="*/ 10028 w 10075"/>
              <a:gd name="connsiteY2" fmla="*/ 8891 h 10000"/>
              <a:gd name="connsiteX3" fmla="*/ 0 w 10075"/>
              <a:gd name="connsiteY3" fmla="*/ 10000 h 10000"/>
              <a:gd name="connsiteX4" fmla="*/ 0 w 10075"/>
              <a:gd name="connsiteY4" fmla="*/ 0 h 10000"/>
              <a:gd name="connsiteX0" fmla="*/ 0 w 10335"/>
              <a:gd name="connsiteY0" fmla="*/ 0 h 10000"/>
              <a:gd name="connsiteX1" fmla="*/ 10000 w 10335"/>
              <a:gd name="connsiteY1" fmla="*/ 0 h 10000"/>
              <a:gd name="connsiteX2" fmla="*/ 10305 w 10335"/>
              <a:gd name="connsiteY2" fmla="*/ 8891 h 10000"/>
              <a:gd name="connsiteX3" fmla="*/ 0 w 10335"/>
              <a:gd name="connsiteY3" fmla="*/ 10000 h 10000"/>
              <a:gd name="connsiteX4" fmla="*/ 0 w 10335"/>
              <a:gd name="connsiteY4" fmla="*/ 0 h 10000"/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9751 w 10000"/>
              <a:gd name="connsiteY2" fmla="*/ 9062 h 10000"/>
              <a:gd name="connsiteX3" fmla="*/ 0 w 10000"/>
              <a:gd name="connsiteY3" fmla="*/ 10000 h 10000"/>
              <a:gd name="connsiteX4" fmla="*/ 0 w 10000"/>
              <a:gd name="connsiteY4" fmla="*/ 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0" y="0"/>
                </a:moveTo>
                <a:lnTo>
                  <a:pt x="10000" y="0"/>
                </a:lnTo>
                <a:cubicBezTo>
                  <a:pt x="9825" y="3021"/>
                  <a:pt x="9926" y="6041"/>
                  <a:pt x="9751" y="9062"/>
                </a:cubicBezTo>
                <a:lnTo>
                  <a:pt x="0" y="10000"/>
                </a:lnTo>
                <a:lnTo>
                  <a:pt x="0" y="0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26" r="53951"/>
          <a:stretch/>
        </p:blipFill>
        <p:spPr>
          <a:xfrm>
            <a:off x="7829550" y="6523381"/>
            <a:ext cx="1154166" cy="311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25336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665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1" r:id="rId2"/>
    <p:sldLayoutId id="2147483653" r:id="rId3"/>
    <p:sldLayoutId id="2147483666" r:id="rId4"/>
    <p:sldLayoutId id="2147483669" r:id="rId5"/>
    <p:sldLayoutId id="2147483670" r:id="rId6"/>
    <p:sldLayoutId id="2147483671" r:id="rId7"/>
    <p:sldLayoutId id="2147483672" r:id="rId8"/>
    <p:sldLayoutId id="21474836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7D0AF4CC-A43B-4DB5-8AE0-5807FEB85C4F}" type="slidenum">
              <a:rPr lang="en-US" altLang="zh-CN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056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7.e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6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7" Type="http://schemas.openxmlformats.org/officeDocument/2006/relationships/image" Target="../media/image41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wmf"/><Relationship Id="rId5" Type="http://schemas.openxmlformats.org/officeDocument/2006/relationships/image" Target="../media/image39.wmf"/><Relationship Id="rId4" Type="http://schemas.openxmlformats.org/officeDocument/2006/relationships/image" Target="../media/image38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4.jpeg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94" r="23326" b="24977"/>
          <a:stretch>
            <a:fillRect/>
          </a:stretch>
        </p:blipFill>
        <p:spPr bwMode="auto">
          <a:xfrm>
            <a:off x="6003925" y="4075113"/>
            <a:ext cx="3140075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0" y="1482811"/>
            <a:ext cx="9144000" cy="2858530"/>
          </a:xfrm>
          <a:prstGeom prst="rect">
            <a:avLst/>
          </a:prstGeom>
          <a:solidFill>
            <a:srgbClr val="1557A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517004" y="2419124"/>
            <a:ext cx="8109992" cy="830997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en-US" altLang="zh-CN" sz="4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CC3200 </a:t>
            </a:r>
            <a:r>
              <a:rPr lang="zh-CN" altLang="en-US" sz="48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集成外设</a:t>
            </a:r>
          </a:p>
        </p:txBody>
      </p:sp>
      <p:sp>
        <p:nvSpPr>
          <p:cNvPr id="5" name="矩形 4"/>
          <p:cNvSpPr/>
          <p:nvPr/>
        </p:nvSpPr>
        <p:spPr>
          <a:xfrm>
            <a:off x="1444615" y="5555733"/>
            <a:ext cx="6254770" cy="47666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indent="127000" algn="ctr">
              <a:lnSpc>
                <a:spcPct val="120000"/>
              </a:lnSpc>
              <a:spcAft>
                <a:spcPts val="0"/>
              </a:spcAft>
            </a:pPr>
            <a:r>
              <a:rPr lang="en-US" altLang="zh-CN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2019</a:t>
            </a:r>
            <a:r>
              <a:rPr lang="zh-CN" altLang="en-US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kern="100" dirty="0">
                <a:solidFill>
                  <a:srgbClr val="1557AE"/>
                </a:solidFill>
                <a:latin typeface="楷体" pitchFamily="49" charset="-122"/>
                <a:ea typeface="楷体" pitchFamily="49" charset="-122"/>
                <a:cs typeface="Times New Roman" panose="02020603050405020304" pitchFamily="18" charset="0"/>
              </a:rPr>
              <a:t>月</a:t>
            </a:r>
            <a:endParaRPr lang="zh-CN" altLang="zh-CN" sz="2400" b="1" kern="100" dirty="0">
              <a:solidFill>
                <a:srgbClr val="1557AE"/>
              </a:solidFill>
              <a:effectLst/>
              <a:latin typeface="楷体" pitchFamily="49" charset="-122"/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72000"/>
            <a:ext cx="3088800" cy="108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1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2252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0242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2532" name="表格占位符 22531"/>
          <p:cNvGraphicFramePr>
            <a:graphicFrameLocks noGrp="1"/>
          </p:cNvGraphicFramePr>
          <p:nvPr>
            <p:ph type="tbl" idx="1"/>
          </p:nvPr>
        </p:nvGraphicFramePr>
        <p:xfrm>
          <a:off x="611188" y="620713"/>
          <a:ext cx="7929563" cy="3054350"/>
        </p:xfrm>
        <a:graphic>
          <a:graphicData uri="http://schemas.openxmlformats.org/drawingml/2006/table">
            <a:tbl>
              <a:tblPr/>
              <a:tblGrid>
                <a:gridCol w="12906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7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05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06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906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模式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定时器使用方式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计数方向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计算范围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预分频大小</a:t>
                      </a:r>
                      <a:r>
                        <a:rPr lang="en-US" altLang="zh-CN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a</a:t>
                      </a:r>
                      <a:endParaRPr lang="zh-CN" altLang="en-US" sz="1800" b="1">
                        <a:solidFill>
                          <a:srgbClr val="FFFFFF"/>
                        </a:solidFill>
                        <a:latin typeface="Calibri" charset="0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5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单次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独立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向上或向下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16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8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级联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向上或向下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32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-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58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周期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独立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向上或向下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16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8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级联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向上或向下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32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-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2588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边沿计数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独立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向上或向下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16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8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边沿定时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独立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向上或向下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16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8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258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PWM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独立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向下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16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8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位</a:t>
                      </a:r>
                    </a:p>
                  </a:txBody>
                  <a:tcPr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0299" name="文本框 22665"/>
          <p:cNvSpPr txBox="1">
            <a:spLocks noChangeArrowheads="1"/>
          </p:cNvSpPr>
          <p:nvPr/>
        </p:nvSpPr>
        <p:spPr bwMode="auto">
          <a:xfrm>
            <a:off x="2700338" y="44450"/>
            <a:ext cx="39798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CC3200定时器工作方式</a:t>
            </a:r>
          </a:p>
        </p:txBody>
      </p:sp>
      <p:sp>
        <p:nvSpPr>
          <p:cNvPr id="10300" name="文本框 22666"/>
          <p:cNvSpPr txBox="1">
            <a:spLocks noChangeArrowheads="1"/>
          </p:cNvSpPr>
          <p:nvPr/>
        </p:nvSpPr>
        <p:spPr bwMode="auto">
          <a:xfrm>
            <a:off x="611188" y="3892550"/>
            <a:ext cx="835501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/>
              <a:t>每个</a:t>
            </a:r>
            <a:r>
              <a:rPr lang="en-US" altLang="zh-CN" dirty="0"/>
              <a:t>GPTM</a:t>
            </a:r>
            <a:r>
              <a:rPr lang="zh-CN" altLang="en-US" dirty="0"/>
              <a:t>定时器的主要部件就是两个自由运行的向上</a:t>
            </a:r>
            <a:r>
              <a:rPr lang="en-US" altLang="zh-CN" dirty="0"/>
              <a:t>/</a:t>
            </a:r>
            <a:r>
              <a:rPr lang="zh-CN" altLang="en-US" dirty="0"/>
              <a:t>向下计数器（称为</a:t>
            </a:r>
            <a:r>
              <a:rPr lang="en-US" altLang="zh-CN" dirty="0" err="1"/>
              <a:t>TimerA</a:t>
            </a:r>
            <a:r>
              <a:rPr lang="zh-CN" altLang="en-US" dirty="0"/>
              <a:t>和</a:t>
            </a:r>
            <a:r>
              <a:rPr lang="en-US" altLang="zh-CN" dirty="0" err="1"/>
              <a:t>TimerB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每个</a:t>
            </a:r>
            <a:r>
              <a:rPr lang="en-US" altLang="zh-CN" dirty="0"/>
              <a:t>GPTM</a:t>
            </a:r>
            <a:r>
              <a:rPr lang="zh-CN" altLang="en-US" dirty="0"/>
              <a:t>的具体功能由软件控制，并通过寄存器接口进行配置。定时器</a:t>
            </a:r>
            <a:r>
              <a:rPr lang="en-US" altLang="zh-CN" dirty="0"/>
              <a:t>A</a:t>
            </a:r>
            <a:r>
              <a:rPr lang="zh-CN" altLang="en-US" dirty="0"/>
              <a:t>和定时器</a:t>
            </a:r>
            <a:r>
              <a:rPr lang="en-US" altLang="zh-CN" dirty="0"/>
              <a:t>B</a:t>
            </a:r>
            <a:r>
              <a:rPr lang="zh-CN" altLang="en-US" dirty="0"/>
              <a:t>可以单独使用，此时它们由于</a:t>
            </a:r>
            <a:r>
              <a:rPr lang="en-US" altLang="zh-CN" dirty="0"/>
              <a:t>16/32</a:t>
            </a:r>
            <a:r>
              <a:rPr lang="zh-CN" altLang="en-US" dirty="0"/>
              <a:t>位的</a:t>
            </a:r>
            <a:r>
              <a:rPr lang="en-US" altLang="zh-CN" dirty="0"/>
              <a:t>GPTM</a:t>
            </a:r>
            <a:r>
              <a:rPr lang="zh-CN" altLang="en-US" dirty="0"/>
              <a:t>模块而拥有</a:t>
            </a:r>
            <a:r>
              <a:rPr lang="en-US" altLang="zh-CN" dirty="0"/>
              <a:t>16</a:t>
            </a:r>
            <a:r>
              <a:rPr lang="zh-CN" altLang="en-US" dirty="0"/>
              <a:t>位的计数范围。另外，定时器</a:t>
            </a:r>
            <a:r>
              <a:rPr lang="en-US" altLang="zh-CN" dirty="0"/>
              <a:t>A</a:t>
            </a:r>
            <a:r>
              <a:rPr lang="zh-CN" altLang="en-US" dirty="0"/>
              <a:t>和定时器</a:t>
            </a:r>
            <a:r>
              <a:rPr lang="en-US" altLang="zh-CN" dirty="0"/>
              <a:t>B</a:t>
            </a:r>
            <a:r>
              <a:rPr lang="zh-CN" altLang="en-US" dirty="0"/>
              <a:t>还能级联，此时它们拥有</a:t>
            </a:r>
            <a:r>
              <a:rPr lang="en-US" altLang="zh-CN" dirty="0"/>
              <a:t>32</a:t>
            </a:r>
            <a:r>
              <a:rPr lang="zh-CN" altLang="en-US" dirty="0"/>
              <a:t>位的计数范围。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8765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727" y="1039662"/>
            <a:ext cx="7391948" cy="2106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28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2560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3314" name="文本占位符 2560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331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13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765175"/>
            <a:ext cx="5627688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8" name="文本框 25606"/>
          <p:cNvSpPr txBox="1">
            <a:spLocks noChangeArrowheads="1"/>
          </p:cNvSpPr>
          <p:nvPr/>
        </p:nvSpPr>
        <p:spPr bwMode="auto">
          <a:xfrm>
            <a:off x="107950" y="4221163"/>
            <a:ext cx="87137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/>
              <a:t>这个例子描述了输入边沿计数模式工作原理。定时器开始值设置为0x000A而匹配值设置为0x0006，那么就会计数四个边沿事件。此时的计数器是信号上升下降沿检测。</a:t>
            </a:r>
          </a:p>
        </p:txBody>
      </p:sp>
      <p:sp>
        <p:nvSpPr>
          <p:cNvPr id="8" name="文本框 24579"/>
          <p:cNvSpPr txBox="1">
            <a:spLocks noChangeArrowheads="1"/>
          </p:cNvSpPr>
          <p:nvPr/>
        </p:nvSpPr>
        <p:spPr bwMode="auto">
          <a:xfrm>
            <a:off x="400631" y="83343"/>
            <a:ext cx="43396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/>
              <a:t>输入边沿计数模式：</a:t>
            </a:r>
          </a:p>
        </p:txBody>
      </p:sp>
    </p:spTree>
    <p:extLst>
      <p:ext uri="{BB962C8B-B14F-4D97-AF65-F5344CB8AC3E}">
        <p14:creationId xmlns:p14="http://schemas.microsoft.com/office/powerpoint/2010/main" val="1342174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2764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362" name="文本占位符 2765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536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5" name="图片 1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693738"/>
            <a:ext cx="6602413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6" name="文本框 27654"/>
          <p:cNvSpPr txBox="1">
            <a:spLocks noChangeArrowheads="1"/>
          </p:cNvSpPr>
          <p:nvPr/>
        </p:nvSpPr>
        <p:spPr bwMode="auto">
          <a:xfrm>
            <a:off x="250825" y="4510088"/>
            <a:ext cx="8720138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/>
              <a:t>这个例子描述了输入边沿定时模式的工作原理。该图中假设定时器的开始值是0xFFFF，捕获事件为上升沿模式。</a:t>
            </a:r>
          </a:p>
          <a:p>
            <a:r>
              <a:rPr lang="zh-CN" altLang="en-US" sz="2400"/>
              <a:t>每当检测到一个上升边沿事件时，当前计数值就会被加载到GPTMTnR和GPTMTnPS中，这些数值会一直持续到下一个上升边沿出现，此时新的计数值就会被加载到GPTMTnR和GPTMTnPS中。</a:t>
            </a:r>
          </a:p>
        </p:txBody>
      </p:sp>
      <p:sp>
        <p:nvSpPr>
          <p:cNvPr id="11" name="文本框 26627"/>
          <p:cNvSpPr txBox="1">
            <a:spLocks noChangeArrowheads="1"/>
          </p:cNvSpPr>
          <p:nvPr/>
        </p:nvSpPr>
        <p:spPr bwMode="auto">
          <a:xfrm>
            <a:off x="92047" y="53975"/>
            <a:ext cx="38401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/>
              <a:t>输入边沿定时模式</a:t>
            </a:r>
          </a:p>
        </p:txBody>
      </p:sp>
    </p:spTree>
    <p:extLst>
      <p:ext uri="{BB962C8B-B14F-4D97-AF65-F5344CB8AC3E}">
        <p14:creationId xmlns:p14="http://schemas.microsoft.com/office/powerpoint/2010/main" val="2783974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2867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6386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文本框 28675"/>
          <p:cNvSpPr txBox="1">
            <a:spLocks noChangeArrowheads="1"/>
          </p:cNvSpPr>
          <p:nvPr/>
        </p:nvSpPr>
        <p:spPr bwMode="auto">
          <a:xfrm>
            <a:off x="92075" y="77788"/>
            <a:ext cx="2214563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/>
              <a:t>PWM模式</a:t>
            </a:r>
          </a:p>
        </p:txBody>
      </p:sp>
      <p:sp>
        <p:nvSpPr>
          <p:cNvPr id="16406" name="文本框 28710"/>
          <p:cNvSpPr txBox="1">
            <a:spLocks noChangeArrowheads="1"/>
          </p:cNvSpPr>
          <p:nvPr/>
        </p:nvSpPr>
        <p:spPr bwMode="auto">
          <a:xfrm>
            <a:off x="179388" y="2925763"/>
            <a:ext cx="8856662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 dirty="0"/>
              <a:t>GPTM</a:t>
            </a:r>
            <a:r>
              <a:rPr lang="zh-CN" altLang="en-US" sz="2800" dirty="0"/>
              <a:t>支持简单的</a:t>
            </a:r>
            <a:r>
              <a:rPr lang="en-US" altLang="zh-CN" sz="2800" dirty="0"/>
              <a:t>PWM</a:t>
            </a:r>
            <a:r>
              <a:rPr lang="zh-CN" altLang="en-US" sz="2800" dirty="0"/>
              <a:t>生成模式。</a:t>
            </a:r>
            <a:endParaRPr lang="en-US" altLang="zh-CN" sz="2800" dirty="0"/>
          </a:p>
          <a:p>
            <a:r>
              <a:rPr lang="zh-CN" altLang="en-US" sz="2800" dirty="0"/>
              <a:t>在</a:t>
            </a:r>
            <a:r>
              <a:rPr lang="en-US" altLang="zh-CN" sz="2800" dirty="0"/>
              <a:t>PWM</a:t>
            </a:r>
            <a:r>
              <a:rPr lang="zh-CN" altLang="en-US" sz="2800" dirty="0"/>
              <a:t>模式下，定时器会配置成一个</a:t>
            </a:r>
            <a:r>
              <a:rPr lang="en-US" altLang="zh-CN" sz="2800" dirty="0"/>
              <a:t>24</a:t>
            </a:r>
            <a:r>
              <a:rPr lang="zh-CN" altLang="en-US" sz="2800" dirty="0"/>
              <a:t>位或者</a:t>
            </a:r>
            <a:r>
              <a:rPr lang="en-US" altLang="zh-CN" sz="2800" dirty="0"/>
              <a:t>48</a:t>
            </a:r>
            <a:r>
              <a:rPr lang="zh-CN" altLang="en-US" sz="2800" dirty="0"/>
              <a:t>位的向下计数器，开始值由</a:t>
            </a:r>
            <a:r>
              <a:rPr lang="en-US" altLang="zh-CN" sz="2800" dirty="0" err="1"/>
              <a:t>GPTMTnILR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GPTMTnPR</a:t>
            </a:r>
            <a:r>
              <a:rPr lang="zh-CN" altLang="en-US" sz="2800" dirty="0"/>
              <a:t>寄存器决定。</a:t>
            </a:r>
          </a:p>
        </p:txBody>
      </p:sp>
      <p:sp>
        <p:nvSpPr>
          <p:cNvPr id="2" name="表格占位符 1"/>
          <p:cNvSpPr>
            <a:spLocks noGrp="1"/>
          </p:cNvSpPr>
          <p:nvPr>
            <p:ph type="tbl" idx="1"/>
          </p:nvPr>
        </p:nvSpPr>
        <p:spPr/>
      </p:sp>
    </p:spTree>
    <p:extLst>
      <p:ext uri="{BB962C8B-B14F-4D97-AF65-F5344CB8AC3E}">
        <p14:creationId xmlns:p14="http://schemas.microsoft.com/office/powerpoint/2010/main" val="1650183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9" name="Rectangle 3"/>
          <p:cNvSpPr>
            <a:spLocks noChangeArrowheads="1"/>
          </p:cNvSpPr>
          <p:nvPr/>
        </p:nvSpPr>
        <p:spPr bwMode="auto">
          <a:xfrm>
            <a:off x="34925" y="765175"/>
            <a:ext cx="889317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◆</a:t>
            </a:r>
            <a:r>
              <a:rPr lang="zh-CN" altLang="en-US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ea typeface="微软雅黑" panose="020B0503020204020204" pitchFamily="34" charset="-122"/>
              </a:rPr>
              <a:t>PWM</a:t>
            </a:r>
            <a:r>
              <a:rPr lang="zh-CN" altLang="en-US" sz="2000" dirty="0">
                <a:ea typeface="微软雅黑" panose="020B0503020204020204" pitchFamily="34" charset="-122"/>
              </a:rPr>
              <a:t>全称 </a:t>
            </a:r>
            <a:r>
              <a:rPr lang="en-US" altLang="zh-CN" dirty="0"/>
              <a:t>Pulse Width Modulation</a:t>
            </a:r>
            <a:r>
              <a:rPr lang="zh-CN" altLang="en-US" dirty="0"/>
              <a:t>，脉冲宽度调制。</a:t>
            </a:r>
            <a:r>
              <a:rPr lang="zh-CN" altLang="en-US" sz="2000" dirty="0">
                <a:ea typeface="微软雅黑" panose="020B0503020204020204" pitchFamily="34" charset="-122"/>
              </a:rPr>
              <a:t>信号是一种具有周期固定、占空比可调的方波，如下图所示：</a:t>
            </a:r>
          </a:p>
        </p:txBody>
      </p:sp>
      <p:pic>
        <p:nvPicPr>
          <p:cNvPr id="35844" name="Picture 3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94" y="1883510"/>
            <a:ext cx="6623050" cy="187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3571" name="Rectangle 35"/>
          <p:cNvSpPr>
            <a:spLocks noChangeArrowheads="1"/>
          </p:cNvSpPr>
          <p:nvPr/>
        </p:nvSpPr>
        <p:spPr bwMode="auto">
          <a:xfrm>
            <a:off x="34925" y="2924175"/>
            <a:ext cx="91090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endParaRPr lang="zh-CN" altLang="en-US" sz="2400" dirty="0">
              <a:ea typeface="微软雅黑" panose="020B0503020204020204" pitchFamily="34" charset="-122"/>
            </a:endParaRPr>
          </a:p>
          <a:p>
            <a:pPr lvl="1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7" name="文本框 28675"/>
          <p:cNvSpPr txBox="1">
            <a:spLocks noChangeArrowheads="1"/>
          </p:cNvSpPr>
          <p:nvPr/>
        </p:nvSpPr>
        <p:spPr bwMode="auto">
          <a:xfrm>
            <a:off x="92075" y="77788"/>
            <a:ext cx="2031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/>
              <a:t>PWM模式 </a:t>
            </a:r>
          </a:p>
        </p:txBody>
      </p:sp>
      <p:sp>
        <p:nvSpPr>
          <p:cNvPr id="2" name="矩形 1"/>
          <p:cNvSpPr/>
          <p:nvPr/>
        </p:nvSpPr>
        <p:spPr>
          <a:xfrm>
            <a:off x="1224501" y="4269850"/>
            <a:ext cx="3236832" cy="2184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使用</a:t>
            </a: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PWM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信号控制电机转速</a:t>
            </a:r>
            <a:endParaRPr lang="en-US" altLang="zh-CN" b="1" dirty="0">
              <a:solidFill>
                <a:srgbClr val="1A1A1A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LED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灯光源亮度</a:t>
            </a:r>
            <a:endParaRPr lang="en-US" altLang="zh-CN" b="1" dirty="0">
              <a:solidFill>
                <a:srgbClr val="1A1A1A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控制舵机转向</a:t>
            </a:r>
            <a:endParaRPr lang="en-US" altLang="zh-CN" b="1" dirty="0">
              <a:solidFill>
                <a:srgbClr val="1A1A1A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1A1A1A"/>
                </a:solidFill>
                <a:latin typeface="-apple-system"/>
              </a:rPr>
              <a:t>D</a:t>
            </a: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类功放，输出音频波形。</a:t>
            </a:r>
            <a:endParaRPr lang="en-US" altLang="zh-CN" b="1" dirty="0">
              <a:solidFill>
                <a:srgbClr val="1A1A1A"/>
              </a:solidFill>
              <a:latin typeface="-apple-system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1A1A1A"/>
                </a:solidFill>
                <a:latin typeface="-apple-system"/>
              </a:rPr>
              <a:t>波形产生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9623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3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3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3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3539" grpId="0"/>
      <p:bldP spid="19357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标题 1"/>
          <p:cNvSpPr>
            <a:spLocks/>
          </p:cNvSpPr>
          <p:nvPr/>
        </p:nvSpPr>
        <p:spPr bwMode="auto">
          <a:xfrm>
            <a:off x="0" y="117475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200" b="1">
                <a:solidFill>
                  <a:schemeClr val="bg1"/>
                </a:solidFill>
                <a:ea typeface="微软雅黑" panose="020B0503020204020204" pitchFamily="34" charset="-122"/>
              </a:rPr>
              <a:t>定时器</a:t>
            </a: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en-US" altLang="en-US" sz="3200" b="1">
                <a:solidFill>
                  <a:schemeClr val="bg1"/>
                </a:solidFill>
                <a:ea typeface="微软雅黑" panose="020B0503020204020204" pitchFamily="34" charset="-122"/>
              </a:rPr>
              <a:t>A</a:t>
            </a:r>
            <a:r>
              <a:rPr lang="zh-CN" altLang="en-US" sz="3200" b="1">
                <a:solidFill>
                  <a:schemeClr val="bg1"/>
                </a:solidFill>
                <a:ea typeface="微软雅黑" panose="020B0503020204020204" pitchFamily="34" charset="-122"/>
              </a:rPr>
              <a:t>典型应用</a:t>
            </a: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——</a:t>
            </a:r>
            <a:r>
              <a:rPr lang="zh-CN" altLang="en-US" sz="3200" b="1">
                <a:solidFill>
                  <a:srgbClr val="66FF33"/>
                </a:solidFill>
                <a:ea typeface="微软雅黑" panose="020B0503020204020204" pitchFamily="34" charset="-122"/>
              </a:rPr>
              <a:t>实现</a:t>
            </a:r>
            <a:r>
              <a:rPr lang="en-US" altLang="zh-CN" sz="3200" b="1">
                <a:solidFill>
                  <a:srgbClr val="66FF33"/>
                </a:solidFill>
                <a:ea typeface="微软雅黑" panose="020B0503020204020204" pitchFamily="34" charset="-122"/>
              </a:rPr>
              <a:t>PWM</a:t>
            </a: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3200" b="1">
                <a:solidFill>
                  <a:schemeClr val="bg1"/>
                </a:solidFill>
                <a:ea typeface="微软雅黑" panose="020B0503020204020204" pitchFamily="34" charset="-122"/>
              </a:rPr>
              <a:t>（</a:t>
            </a:r>
            <a:r>
              <a:rPr lang="en-US" altLang="zh-CN" sz="3200" b="1">
                <a:solidFill>
                  <a:schemeClr val="bg1"/>
                </a:solidFill>
                <a:ea typeface="微软雅黑" panose="020B0503020204020204" pitchFamily="34" charset="-122"/>
              </a:rPr>
              <a:t>2/5</a:t>
            </a:r>
            <a:r>
              <a:rPr lang="zh-CN" altLang="en-US" sz="3200" b="1">
                <a:solidFill>
                  <a:schemeClr val="bg1"/>
                </a:solidFill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01734" name="Rectangle 6"/>
          <p:cNvSpPr>
            <a:spLocks noChangeArrowheads="1"/>
          </p:cNvSpPr>
          <p:nvPr/>
        </p:nvSpPr>
        <p:spPr bwMode="auto">
          <a:xfrm>
            <a:off x="107950" y="990600"/>
            <a:ext cx="8893175" cy="222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0000FF"/>
                </a:solidFill>
              </a:rPr>
              <a:t>◆</a:t>
            </a:r>
            <a:r>
              <a:rPr lang="zh-CN" altLang="en-US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 可以随时间变化任意改变</a:t>
            </a:r>
            <a:r>
              <a:rPr lang="en-US" altLang="zh-CN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PWM</a:t>
            </a:r>
            <a:r>
              <a:rPr lang="zh-CN" altLang="en-US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信号的占空比，具体做法：</a:t>
            </a:r>
          </a:p>
          <a:p>
            <a:pPr lvl="1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endParaRPr lang="zh-CN" altLang="en-US" sz="10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lvl="2" eaLnBrk="1" hangingPunct="1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微软雅黑" panose="020B0503020204020204" pitchFamily="34" charset="-122"/>
              </a:rPr>
              <a:t> 保持</a:t>
            </a:r>
            <a:r>
              <a:rPr lang="en-US" altLang="zh-CN" sz="2400" dirty="0">
                <a:ea typeface="微软雅黑" panose="020B0503020204020204" pitchFamily="34" charset="-122"/>
              </a:rPr>
              <a:t>CCR0</a:t>
            </a:r>
            <a:r>
              <a:rPr lang="zh-CN" altLang="en-US" sz="2400" dirty="0">
                <a:ea typeface="微软雅黑" panose="020B0503020204020204" pitchFamily="34" charset="-122"/>
              </a:rPr>
              <a:t>值（周期不变）；</a:t>
            </a:r>
          </a:p>
          <a:p>
            <a:pPr lvl="2" eaLnBrk="1" hangingPunct="1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微软雅黑" panose="020B0503020204020204" pitchFamily="34" charset="-122"/>
              </a:rPr>
              <a:t> 改变</a:t>
            </a:r>
            <a:r>
              <a:rPr lang="en-US" altLang="zh-CN" sz="2400" dirty="0" err="1">
                <a:ea typeface="微软雅黑" panose="020B0503020204020204" pitchFamily="34" charset="-122"/>
              </a:rPr>
              <a:t>CCRx</a:t>
            </a:r>
            <a:r>
              <a:rPr lang="zh-CN" altLang="en-US" sz="2400" dirty="0">
                <a:ea typeface="微软雅黑" panose="020B0503020204020204" pitchFamily="34" charset="-122"/>
              </a:rPr>
              <a:t>值（改变占空比）。</a:t>
            </a:r>
          </a:p>
          <a:p>
            <a:pPr lvl="2" eaLnBrk="1" hangingPunct="1">
              <a:buClr>
                <a:srgbClr val="0000FF"/>
              </a:buClr>
              <a:buFont typeface="Wingdings" panose="05000000000000000000" pitchFamily="2" charset="2"/>
              <a:buChar char="Ø"/>
            </a:pPr>
            <a:endParaRPr lang="zh-CN" altLang="en-US" sz="1000" dirty="0">
              <a:ea typeface="微软雅黑" panose="020B0503020204020204" pitchFamily="34" charset="-122"/>
            </a:endParaRPr>
          </a:p>
          <a:p>
            <a:pPr lvl="2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r>
              <a:rPr lang="zh-CN" altLang="en-US" sz="2400" dirty="0">
                <a:ea typeface="微软雅黑" panose="020B0503020204020204" pitchFamily="34" charset="-122"/>
              </a:rPr>
              <a:t>如下图所示：</a:t>
            </a:r>
          </a:p>
          <a:p>
            <a:pPr lvl="1" eaLnBrk="1" hangingPunct="1">
              <a:buClr>
                <a:srgbClr val="0000FF"/>
              </a:buClr>
              <a:buFont typeface="Wingdings" panose="05000000000000000000" pitchFamily="2" charset="2"/>
              <a:buNone/>
            </a:pPr>
            <a:endParaRPr lang="zh-CN" altLang="en-US" sz="2400" dirty="0">
              <a:ea typeface="微软雅黑" panose="020B0503020204020204" pitchFamily="34" charset="-122"/>
            </a:endParaRPr>
          </a:p>
        </p:txBody>
      </p:sp>
      <p:pic>
        <p:nvPicPr>
          <p:cNvPr id="36868" name="图片 57" descr="C:\Documents and Settings\yqyang\桌面\未命名.gif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852738"/>
            <a:ext cx="7200900" cy="349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6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1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73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2969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7410" name="文本占位符 2969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741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文本框 29700"/>
          <p:cNvSpPr txBox="1">
            <a:spLocks noChangeArrowheads="1"/>
          </p:cNvSpPr>
          <p:nvPr/>
        </p:nvSpPr>
        <p:spPr bwMode="auto">
          <a:xfrm>
            <a:off x="188913" y="198438"/>
            <a:ext cx="9699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EG:</a:t>
            </a:r>
          </a:p>
        </p:txBody>
      </p:sp>
      <p:pic>
        <p:nvPicPr>
          <p:cNvPr id="17413" name="图片 1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789" y="3231536"/>
            <a:ext cx="5695950" cy="3811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4" name="文本框 29702"/>
          <p:cNvSpPr txBox="1">
            <a:spLocks noChangeArrowheads="1"/>
          </p:cNvSpPr>
          <p:nvPr/>
        </p:nvSpPr>
        <p:spPr bwMode="auto">
          <a:xfrm>
            <a:off x="142875" y="764899"/>
            <a:ext cx="9001125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lvl="1">
              <a:buClr>
                <a:srgbClr val="0000FF"/>
              </a:buClr>
            </a:pPr>
            <a:r>
              <a:rPr lang="zh-CN" altLang="en-US" b="1" dirty="0">
                <a:solidFill>
                  <a:srgbClr val="0000FF"/>
                </a:solidFill>
              </a:rPr>
              <a:t>◆</a:t>
            </a:r>
            <a:r>
              <a:rPr lang="zh-CN" altLang="en-US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 可以随时间变化任意改变</a:t>
            </a:r>
            <a:r>
              <a:rPr lang="en-US" altLang="zh-CN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PWM</a:t>
            </a:r>
            <a:r>
              <a:rPr lang="zh-CN" altLang="en-US" sz="2400" dirty="0">
                <a:solidFill>
                  <a:srgbClr val="0000FF"/>
                </a:solidFill>
                <a:ea typeface="微软雅黑" panose="020B0503020204020204" pitchFamily="34" charset="-122"/>
              </a:rPr>
              <a:t>信号的占空比，具体做法：</a:t>
            </a:r>
          </a:p>
          <a:p>
            <a:pPr lvl="1">
              <a:buClr>
                <a:srgbClr val="0000FF"/>
              </a:buClr>
            </a:pPr>
            <a:endParaRPr lang="zh-CN" altLang="en-US" sz="1000" dirty="0">
              <a:solidFill>
                <a:srgbClr val="0000FF"/>
              </a:solidFill>
              <a:ea typeface="微软雅黑" panose="020B0503020204020204" pitchFamily="34" charset="-122"/>
            </a:endParaRPr>
          </a:p>
          <a:p>
            <a:pPr lvl="2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微软雅黑" panose="020B0503020204020204" pitchFamily="34" charset="-122"/>
              </a:rPr>
              <a:t> 保持</a:t>
            </a:r>
            <a:r>
              <a:rPr lang="zh-CN" altLang="en-US" sz="2400" dirty="0"/>
              <a:t>GPTMTnILR</a:t>
            </a:r>
            <a:r>
              <a:rPr lang="zh-CN" altLang="en-US" sz="2400" dirty="0">
                <a:ea typeface="微软雅黑" panose="020B0503020204020204" pitchFamily="34" charset="-122"/>
              </a:rPr>
              <a:t>值（周期不变）；</a:t>
            </a:r>
          </a:p>
          <a:p>
            <a:pPr lvl="2"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dirty="0">
                <a:ea typeface="微软雅黑" panose="020B0503020204020204" pitchFamily="34" charset="-122"/>
              </a:rPr>
              <a:t> 改变</a:t>
            </a:r>
            <a:r>
              <a:rPr lang="zh-CN" altLang="en-US" sz="2400" dirty="0"/>
              <a:t>GPTMTnMATCHR</a:t>
            </a:r>
            <a:r>
              <a:rPr lang="zh-CN" altLang="en-US" sz="2400" dirty="0">
                <a:ea typeface="微软雅黑" panose="020B0503020204020204" pitchFamily="34" charset="-122"/>
              </a:rPr>
              <a:t>值（改变占空比）。</a:t>
            </a:r>
          </a:p>
          <a:p>
            <a:r>
              <a:rPr lang="zh-CN" altLang="en-US" sz="2800" dirty="0"/>
              <a:t>上图显示了如何产生占空比为</a:t>
            </a:r>
            <a:r>
              <a:rPr lang="en-US" altLang="zh-CN" sz="2800" dirty="0"/>
              <a:t>67</a:t>
            </a:r>
            <a:r>
              <a:rPr lang="zh-CN" altLang="en-US" sz="2800" dirty="0"/>
              <a:t>%信号。GPTMTnILR中的开始值是0xC350，GPTMTnMATCHR中的匹配值是0x411A。</a:t>
            </a:r>
          </a:p>
        </p:txBody>
      </p:sp>
    </p:spTree>
    <p:extLst>
      <p:ext uri="{BB962C8B-B14F-4D97-AF65-F5344CB8AC3E}">
        <p14:creationId xmlns:p14="http://schemas.microsoft.com/office/powerpoint/2010/main" val="1892636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307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8434" name="文本占位符 3072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843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文本框 30725"/>
          <p:cNvSpPr txBox="1">
            <a:spLocks noChangeArrowheads="1"/>
          </p:cNvSpPr>
          <p:nvPr/>
        </p:nvSpPr>
        <p:spPr bwMode="auto">
          <a:xfrm>
            <a:off x="168275" y="276225"/>
            <a:ext cx="9417963" cy="310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/>
              <a:t>定时器应用例程：</a:t>
            </a:r>
            <a:endParaRPr lang="en-US" altLang="zh-CN" sz="3600" dirty="0"/>
          </a:p>
          <a:p>
            <a:endParaRPr lang="en-US" altLang="zh-CN" sz="3200" dirty="0"/>
          </a:p>
          <a:p>
            <a:r>
              <a:rPr lang="en-US" altLang="zh-CN" sz="3200" dirty="0"/>
              <a:t>CC3200SDK</a:t>
            </a:r>
            <a:r>
              <a:rPr lang="zh-CN" altLang="en-US" sz="3200" dirty="0"/>
              <a:t>中</a:t>
            </a:r>
            <a:endParaRPr lang="en-US" altLang="zh-CN" sz="3200" dirty="0"/>
          </a:p>
          <a:p>
            <a:r>
              <a:rPr lang="en-US" altLang="zh-CN" sz="3200" dirty="0"/>
              <a:t>timer</a:t>
            </a:r>
            <a:r>
              <a:rPr lang="zh-CN" altLang="en-US" sz="3200" dirty="0"/>
              <a:t>；定时器定时，控制</a:t>
            </a:r>
            <a:r>
              <a:rPr lang="en-US" altLang="zh-CN" sz="3200" dirty="0"/>
              <a:t>LED</a:t>
            </a:r>
            <a:r>
              <a:rPr lang="zh-CN" altLang="en-US" sz="3200" dirty="0"/>
              <a:t>闪烁。</a:t>
            </a:r>
            <a:endParaRPr lang="en-US" altLang="zh-CN" sz="3200" dirty="0"/>
          </a:p>
          <a:p>
            <a:r>
              <a:rPr lang="en-US" altLang="zh-CN" sz="3200" dirty="0" err="1"/>
              <a:t>timer_cc</a:t>
            </a:r>
            <a:r>
              <a:rPr lang="zh-CN" altLang="en-US" sz="3200" dirty="0"/>
              <a:t>；频率计设计</a:t>
            </a:r>
            <a:endParaRPr lang="en-US" altLang="zh-CN" sz="3200" dirty="0"/>
          </a:p>
          <a:p>
            <a:r>
              <a:rPr lang="en-US" altLang="zh-CN" sz="3200" dirty="0"/>
              <a:t>PWM</a:t>
            </a:r>
            <a:r>
              <a:rPr lang="zh-CN" altLang="en-US" sz="3200" dirty="0"/>
              <a:t>： </a:t>
            </a:r>
            <a:r>
              <a:rPr lang="en-US" altLang="zh-CN" sz="3200" dirty="0"/>
              <a:t>PWM</a:t>
            </a:r>
            <a:r>
              <a:rPr lang="zh-CN" altLang="en-US" sz="3200" dirty="0"/>
              <a:t>波形发生，改变占空比控制三色</a:t>
            </a:r>
            <a:r>
              <a:rPr lang="en-US" altLang="zh-CN" sz="3200" dirty="0"/>
              <a:t>LED</a:t>
            </a:r>
            <a:r>
              <a:rPr lang="zh-CN" altLang="en-US" sz="3200" dirty="0"/>
              <a:t>亮度</a:t>
            </a:r>
            <a:r>
              <a:rPr lang="en-US" altLang="zh-CN" sz="3200" dirty="0"/>
              <a:t> 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60993"/>
            <a:ext cx="9109181" cy="294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62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9944" y="1020978"/>
            <a:ext cx="827314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endParaRPr lang="en-US" altLang="zh-CN" b="1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MAP_PRCMPeripheralClkEnable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(PRCM_TIMERA2, PRCM_RUN_MODE_CLK);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MAP_PRCMPeripheralClkEnable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(PRCM_TIMERA3, PRCM_RUN_MODE_CLK);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Configure PIN_64 for TIMERPWM5 GT_PWM05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MAP_PinTypeTimer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(PIN_64, PIN_MODE_3);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Configure PIN_01 for TIMERPWM6 GT_PWM06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MAP_PinTypeTimer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(PIN_01, PIN_MODE_3);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Configure PIN_02 for TIMERPWM7 GT_PWM07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MAP_PinTypeTimer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(PIN_02, PIN_MODE_3);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43429" y="5515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IO</a:t>
            </a:r>
            <a:r>
              <a:rPr lang="zh-CN" altLang="en-US" dirty="0"/>
              <a:t>配置初始化</a:t>
            </a:r>
          </a:p>
        </p:txBody>
      </p:sp>
    </p:spTree>
    <p:extLst>
      <p:ext uri="{BB962C8B-B14F-4D97-AF65-F5344CB8AC3E}">
        <p14:creationId xmlns:p14="http://schemas.microsoft.com/office/powerpoint/2010/main" val="2107857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rot="10800000">
            <a:off x="1592047" y="120448"/>
            <a:ext cx="5904127" cy="1116000"/>
          </a:xfrm>
          <a:prstGeom prst="triangl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02577" y="306941"/>
            <a:ext cx="233884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 rot="10800000">
            <a:off x="0" y="1"/>
            <a:ext cx="9144000" cy="1241919"/>
          </a:xfrm>
          <a:custGeom>
            <a:avLst/>
            <a:gdLst>
              <a:gd name="connsiteX0" fmla="*/ 9144000 w 9144000"/>
              <a:gd name="connsiteY0" fmla="*/ 1241919 h 1241919"/>
              <a:gd name="connsiteX1" fmla="*/ 0 w 9144000"/>
              <a:gd name="connsiteY1" fmla="*/ 1241919 h 1241919"/>
              <a:gd name="connsiteX2" fmla="*/ 0 w 9144000"/>
              <a:gd name="connsiteY2" fmla="*/ 1061919 h 1241919"/>
              <a:gd name="connsiteX3" fmla="*/ 1762992 w 9144000"/>
              <a:gd name="connsiteY3" fmla="*/ 1061919 h 1241919"/>
              <a:gd name="connsiteX4" fmla="*/ 4572000 w 9144000"/>
              <a:gd name="connsiteY4" fmla="*/ 0 h 1241919"/>
              <a:gd name="connsiteX5" fmla="*/ 7381007 w 9144000"/>
              <a:gd name="connsiteY5" fmla="*/ 1061919 h 1241919"/>
              <a:gd name="connsiteX6" fmla="*/ 9144000 w 9144000"/>
              <a:gd name="connsiteY6" fmla="*/ 1061919 h 124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44000" h="1241919">
                <a:moveTo>
                  <a:pt x="9144000" y="1241919"/>
                </a:moveTo>
                <a:lnTo>
                  <a:pt x="0" y="1241919"/>
                </a:lnTo>
                <a:lnTo>
                  <a:pt x="0" y="1061919"/>
                </a:lnTo>
                <a:lnTo>
                  <a:pt x="1762992" y="1061919"/>
                </a:lnTo>
                <a:lnTo>
                  <a:pt x="4572000" y="0"/>
                </a:lnTo>
                <a:lnTo>
                  <a:pt x="7381007" y="1061919"/>
                </a:lnTo>
                <a:lnTo>
                  <a:pt x="9144000" y="1061919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89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24258" y="105966"/>
            <a:ext cx="241495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CONTENS</a:t>
            </a:r>
            <a:endParaRPr lang="zh-CN" altLang="en-US" sz="3500" dirty="0">
              <a:solidFill>
                <a:schemeClr val="bg1"/>
              </a:solidFill>
            </a:endParaRPr>
          </a:p>
        </p:txBody>
      </p:sp>
      <p:sp>
        <p:nvSpPr>
          <p:cNvPr id="10" name="KSO_Shape"/>
          <p:cNvSpPr>
            <a:spLocks/>
          </p:cNvSpPr>
          <p:nvPr/>
        </p:nvSpPr>
        <p:spPr bwMode="auto">
          <a:xfrm>
            <a:off x="485774" y="5147786"/>
            <a:ext cx="1334873" cy="124372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54213" y="1968110"/>
            <a:ext cx="5070987" cy="2593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Wingdings" panose="05000000000000000000" pitchFamily="2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开发板硬件架构</a:t>
            </a:r>
            <a:endParaRPr lang="zh-CN" altLang="en-US" sz="2800" noProof="1"/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CC3200---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定时器</a:t>
            </a:r>
            <a:endParaRPr lang="en-US" altLang="zh-CN" sz="2800" noProof="1">
              <a:latin typeface="Arial" charset="0"/>
              <a:ea typeface="宋体" charset="-122"/>
              <a:cs typeface="+mn-ea"/>
            </a:endParaRPr>
          </a:p>
          <a:p>
            <a:pPr marL="514350" indent="-514350">
              <a:buFont typeface="Wingdings" panose="05000000000000000000" pitchFamily="2" charset="2"/>
              <a:buChar char="Ø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CC3200---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串行通信</a:t>
            </a:r>
            <a:endParaRPr lang="en-US" altLang="zh-CN" sz="2800" noProof="1">
              <a:latin typeface="Arial" charset="0"/>
              <a:ea typeface="宋体" charset="-122"/>
              <a:cs typeface="+mn-ea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SPI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与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LCD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显示</a:t>
            </a:r>
            <a:endParaRPr lang="en-US" altLang="zh-CN" sz="2800" noProof="1">
              <a:latin typeface="Arial" charset="0"/>
              <a:ea typeface="宋体" charset="-122"/>
              <a:cs typeface="+mn-ea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I2C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与传感器</a:t>
            </a:r>
            <a:endParaRPr lang="en-US" altLang="zh-CN" sz="2800" noProof="1"/>
          </a:p>
        </p:txBody>
      </p:sp>
      <p:grpSp>
        <p:nvGrpSpPr>
          <p:cNvPr id="13" name="组合 12"/>
          <p:cNvGrpSpPr>
            <a:grpSpLocks noChangeAspect="1"/>
          </p:cNvGrpSpPr>
          <p:nvPr/>
        </p:nvGrpSpPr>
        <p:grpSpPr>
          <a:xfrm>
            <a:off x="2276221" y="3860936"/>
            <a:ext cx="1260000" cy="1260000"/>
            <a:chOff x="1174779" y="3359349"/>
            <a:chExt cx="1800000" cy="1800001"/>
          </a:xfrm>
        </p:grpSpPr>
        <p:grpSp>
          <p:nvGrpSpPr>
            <p:cNvPr id="14" name="组合 13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5" name="椭圆 14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5D9FC1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>
            <a:grpSpLocks noChangeAspect="1"/>
          </p:cNvGrpSpPr>
          <p:nvPr/>
        </p:nvGrpSpPr>
        <p:grpSpPr>
          <a:xfrm>
            <a:off x="2683600" y="2570378"/>
            <a:ext cx="576000" cy="576000"/>
            <a:chOff x="1174779" y="3359349"/>
            <a:chExt cx="1800000" cy="1800001"/>
          </a:xfrm>
        </p:grpSpPr>
        <p:grpSp>
          <p:nvGrpSpPr>
            <p:cNvPr id="19" name="组合 18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21" name="椭圆 20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21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183A6A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6591" y="2718418"/>
            <a:ext cx="1980000" cy="1980000"/>
            <a:chOff x="6250980" y="3660482"/>
            <a:chExt cx="1800000" cy="1800001"/>
          </a:xfrm>
        </p:grpSpPr>
        <p:sp>
          <p:nvSpPr>
            <p:cNvPr id="24" name="椭圆 23"/>
            <p:cNvSpPr/>
            <p:nvPr/>
          </p:nvSpPr>
          <p:spPr>
            <a:xfrm>
              <a:off x="6250980" y="3660482"/>
              <a:ext cx="1800000" cy="1800000"/>
            </a:xfrm>
            <a:prstGeom prst="ellipse">
              <a:avLst/>
            </a:prstGeom>
            <a:gradFill flip="none" rotWithShape="1">
              <a:gsLst>
                <a:gs pos="0">
                  <a:srgbClr val="E8E7E9"/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 rot="19510690">
              <a:off x="6250980" y="3660483"/>
              <a:ext cx="1800000" cy="1800000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bg1"/>
                  </a:gs>
                  <a:gs pos="100000">
                    <a:srgbClr val="E7E4E9"/>
                  </a:gs>
                </a:gsLst>
                <a:lin ang="5400000" scaled="1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椭圆 25"/>
          <p:cNvSpPr/>
          <p:nvPr/>
        </p:nvSpPr>
        <p:spPr>
          <a:xfrm>
            <a:off x="1190591" y="2862418"/>
            <a:ext cx="1692000" cy="1692000"/>
          </a:xfrm>
          <a:prstGeom prst="ellipse">
            <a:avLst/>
          </a:prstGeom>
          <a:solidFill>
            <a:srgbClr val="0070C0"/>
          </a:solidFill>
          <a:ln>
            <a:noFill/>
          </a:ln>
          <a:effectLst>
            <a:innerShdw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/>
          <p:cNvGrpSpPr>
            <a:grpSpLocks noChangeAspect="1"/>
          </p:cNvGrpSpPr>
          <p:nvPr/>
        </p:nvGrpSpPr>
        <p:grpSpPr>
          <a:xfrm>
            <a:off x="778122" y="2035413"/>
            <a:ext cx="1044000" cy="1044000"/>
            <a:chOff x="1174779" y="3359349"/>
            <a:chExt cx="1800000" cy="1800001"/>
          </a:xfrm>
        </p:grpSpPr>
        <p:grpSp>
          <p:nvGrpSpPr>
            <p:cNvPr id="28" name="组合 27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椭圆 28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rgbClr val="16B6CC"/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>
            <a:grpSpLocks noChangeAspect="1"/>
          </p:cNvGrpSpPr>
          <p:nvPr/>
        </p:nvGrpSpPr>
        <p:grpSpPr>
          <a:xfrm>
            <a:off x="375243" y="4151919"/>
            <a:ext cx="648000" cy="648000"/>
            <a:chOff x="1174779" y="3359349"/>
            <a:chExt cx="1800000" cy="1800001"/>
          </a:xfrm>
        </p:grpSpPr>
        <p:grpSp>
          <p:nvGrpSpPr>
            <p:cNvPr id="33" name="组合 32"/>
            <p:cNvGrpSpPr/>
            <p:nvPr/>
          </p:nvGrpSpPr>
          <p:grpSpPr>
            <a:xfrm>
              <a:off x="1174779" y="3359349"/>
              <a:ext cx="1800000" cy="1800001"/>
              <a:chOff x="6250980" y="3660482"/>
              <a:chExt cx="1800000" cy="1800001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6250980" y="3660482"/>
                <a:ext cx="1800000" cy="1800000"/>
              </a:xfrm>
              <a:prstGeom prst="ellipse">
                <a:avLst/>
              </a:prstGeom>
              <a:gradFill flip="none" rotWithShape="1">
                <a:gsLst>
                  <a:gs pos="0">
                    <a:srgbClr val="E8E7E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rot="19510690">
                <a:off x="6250980" y="3660483"/>
                <a:ext cx="1800000" cy="1800000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bg1"/>
                    </a:gs>
                    <a:gs pos="100000">
                      <a:srgbClr val="E7E4E9"/>
                    </a:gs>
                  </a:gsLst>
                  <a:lin ang="5400000" scaled="1"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1354779" y="3539349"/>
              <a:ext cx="1440000" cy="1440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>
            <a:grpSpLocks noChangeAspect="1"/>
          </p:cNvGrpSpPr>
          <p:nvPr/>
        </p:nvGrpSpPr>
        <p:grpSpPr>
          <a:xfrm>
            <a:off x="1654083" y="3310817"/>
            <a:ext cx="876025" cy="900000"/>
            <a:chOff x="3976261" y="3892343"/>
            <a:chExt cx="326182" cy="335109"/>
          </a:xfrm>
          <a:solidFill>
            <a:schemeClr val="bg1"/>
          </a:solidFill>
        </p:grpSpPr>
        <p:sp>
          <p:nvSpPr>
            <p:cNvPr id="38" name="六边形 37"/>
            <p:cNvSpPr>
              <a:spLocks/>
            </p:cNvSpPr>
            <p:nvPr/>
          </p:nvSpPr>
          <p:spPr>
            <a:xfrm>
              <a:off x="3976261" y="3892343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六边形 38"/>
            <p:cNvSpPr>
              <a:spLocks/>
            </p:cNvSpPr>
            <p:nvPr/>
          </p:nvSpPr>
          <p:spPr>
            <a:xfrm>
              <a:off x="3976261" y="4005288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六边形 39"/>
            <p:cNvSpPr>
              <a:spLocks/>
            </p:cNvSpPr>
            <p:nvPr/>
          </p:nvSpPr>
          <p:spPr>
            <a:xfrm>
              <a:off x="3976261" y="4120615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六边形 40"/>
            <p:cNvSpPr>
              <a:spLocks/>
            </p:cNvSpPr>
            <p:nvPr/>
          </p:nvSpPr>
          <p:spPr>
            <a:xfrm>
              <a:off x="4078302" y="3945761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六边形 41"/>
            <p:cNvSpPr>
              <a:spLocks/>
            </p:cNvSpPr>
            <p:nvPr/>
          </p:nvSpPr>
          <p:spPr>
            <a:xfrm>
              <a:off x="4078302" y="4060570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六边形 42"/>
            <p:cNvSpPr>
              <a:spLocks/>
            </p:cNvSpPr>
            <p:nvPr/>
          </p:nvSpPr>
          <p:spPr>
            <a:xfrm>
              <a:off x="4180344" y="4003942"/>
              <a:ext cx="122099" cy="106837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1512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7930"/>
            <a:ext cx="90812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InitPWMModules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Initialization of timers to generate PWM output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MAP_PRCMPeripheralClkEnable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(PRCM_TIMERA2, PRCM_RUN_MODE_CLK);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MAP_PRCMPeripheralClkEnable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(PRCM_TIMERA3, PRCM_RUN_MODE_CLK);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TIMERA2 (TIMER B) as RED of RGB light. GPIO 9 --&gt; PWM_5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SetupTimerPWMMode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(TIMERA2_BASE, TIMER_B,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  (TIMER_CFG_SPLIT_PAIR | TIMER_CFG_B_PWM), 1);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TIMERA3 (TIMER B) as YELLOW of RGB light. GPIO 10 --&gt; PWM_6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SetupTimerPWMMode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(TIMERA3_BASE, TIMER_A,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(TIMER_CFG_SPLIT_PAIR | TIMER_CFG_A_PWM | TIMER_CFG_B_PWM), 1);</a:t>
            </a:r>
          </a:p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    // TIMERA3 (TIMER A) as GREEN of RGB light. GPIO 11 --&gt; PWM_7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SetupTimerPWMMode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(TIMERA3_BASE, TIMER_B,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(TIMER_CFG_SPLIT_PAIR | TIMER_CFG_A_PWM | TIMER_CFG_B_PWM), 1);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MAP_TimerEnable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(TIMERA2_BASE,TIMER_B);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MAP_TimerEnable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(TIMERA3_BASE,TIMER_A);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MAP_TimerEnable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(TIMERA3_BASE,TIMER_B);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731608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3379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1506" name="文本占位符 3379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150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文本框 33796"/>
          <p:cNvSpPr txBox="1">
            <a:spLocks noChangeArrowheads="1"/>
          </p:cNvSpPr>
          <p:nvPr/>
        </p:nvSpPr>
        <p:spPr bwMode="auto">
          <a:xfrm>
            <a:off x="143249" y="650494"/>
            <a:ext cx="9000751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dirty="0"/>
              <a:t>//***********************************************************</a:t>
            </a:r>
            <a:r>
              <a:rPr lang="en-US" altLang="zh-CN" b="1" dirty="0"/>
              <a:t>void </a:t>
            </a:r>
            <a:r>
              <a:rPr lang="en-US" altLang="zh-CN" b="1" dirty="0" err="1"/>
              <a:t>SetupTimerPWMMode</a:t>
            </a:r>
            <a:r>
              <a:rPr lang="en-US" altLang="zh-CN" b="1" dirty="0"/>
              <a:t>(unsigned long </a:t>
            </a:r>
            <a:r>
              <a:rPr lang="en-US" altLang="zh-CN" b="1" dirty="0" err="1"/>
              <a:t>ulBase</a:t>
            </a:r>
            <a:r>
              <a:rPr lang="en-US" altLang="zh-CN" b="1" dirty="0"/>
              <a:t>, unsigned long </a:t>
            </a:r>
            <a:r>
              <a:rPr lang="en-US" altLang="zh-CN" b="1" dirty="0" err="1"/>
              <a:t>ulTimer</a:t>
            </a:r>
            <a:r>
              <a:rPr lang="en-US" altLang="zh-CN" b="1" dirty="0"/>
              <a:t>,</a:t>
            </a:r>
          </a:p>
          <a:p>
            <a:r>
              <a:rPr lang="en-US" altLang="zh-CN" dirty="0"/>
              <a:t>                       </a:t>
            </a:r>
            <a:r>
              <a:rPr lang="en-US" altLang="zh-CN" b="1" dirty="0"/>
              <a:t>unsigned long </a:t>
            </a:r>
            <a:r>
              <a:rPr lang="en-US" altLang="zh-CN" b="1" dirty="0" err="1"/>
              <a:t>ulConfig</a:t>
            </a:r>
            <a:r>
              <a:rPr lang="en-US" altLang="zh-CN" b="1" dirty="0"/>
              <a:t>, unsigned char </a:t>
            </a:r>
            <a:r>
              <a:rPr lang="en-US" altLang="zh-CN" b="1" dirty="0" err="1"/>
              <a:t>ucInvert</a:t>
            </a:r>
            <a:r>
              <a:rPr lang="en-US" altLang="zh-CN" b="1" dirty="0"/>
              <a:t>)</a:t>
            </a:r>
          </a:p>
          <a:p>
            <a:r>
              <a:rPr lang="en-US" altLang="zh-CN" dirty="0"/>
              <a:t>{</a:t>
            </a:r>
            <a:r>
              <a:rPr lang="zh-CN" altLang="en-US" dirty="0"/>
              <a:t>    </a:t>
            </a:r>
            <a:r>
              <a:rPr lang="en-US" altLang="zh-CN" dirty="0"/>
              <a:t>//</a:t>
            </a:r>
          </a:p>
          <a:p>
            <a:r>
              <a:rPr lang="en-US" altLang="zh-CN" dirty="0"/>
              <a:t>    // Set GPT - Configured Timer in PWM mode.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MAP_TimerConfigure</a:t>
            </a:r>
            <a:r>
              <a:rPr lang="en-US" altLang="zh-CN" b="1" dirty="0"/>
              <a:t>(</a:t>
            </a:r>
            <a:r>
              <a:rPr lang="en-US" altLang="zh-CN" b="1" dirty="0" err="1"/>
              <a:t>ulBase,ulConfig</a:t>
            </a:r>
            <a:r>
              <a:rPr lang="en-US" altLang="zh-CN" b="1" dirty="0"/>
              <a:t>);</a:t>
            </a:r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MAP_TimerPrescaleSet</a:t>
            </a:r>
            <a:r>
              <a:rPr lang="en-US" altLang="zh-CN" b="1" dirty="0"/>
              <a:t>(ulBase,ulTimer,0);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//</a:t>
            </a:r>
          </a:p>
          <a:p>
            <a:r>
              <a:rPr lang="en-US" altLang="zh-CN" dirty="0"/>
              <a:t>    // Inverting the timer output if required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</a:t>
            </a:r>
          </a:p>
          <a:p>
            <a:r>
              <a:rPr lang="en-US" altLang="zh-CN" dirty="0"/>
              <a:t>    </a:t>
            </a:r>
            <a:r>
              <a:rPr lang="en-US" altLang="zh-CN" b="1" dirty="0" err="1"/>
              <a:t>MAP_TimerControlLevel</a:t>
            </a:r>
            <a:r>
              <a:rPr lang="en-US" altLang="zh-CN" b="1" dirty="0"/>
              <a:t>(</a:t>
            </a:r>
            <a:r>
              <a:rPr lang="en-US" altLang="zh-CN" b="1" dirty="0" err="1"/>
              <a:t>ulBase,ulTimer,ucInvert</a:t>
            </a:r>
            <a:r>
              <a:rPr lang="en-US" altLang="zh-CN" b="1" dirty="0"/>
              <a:t>);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</a:t>
            </a:r>
          </a:p>
          <a:p>
            <a:r>
              <a:rPr lang="en-US" altLang="zh-CN" dirty="0"/>
              <a:t>    // Load value set to ~0.5 </a:t>
            </a:r>
            <a:r>
              <a:rPr lang="en-US" altLang="zh-CN" dirty="0" err="1"/>
              <a:t>ms</a:t>
            </a:r>
            <a:r>
              <a:rPr lang="en-US" altLang="zh-CN" dirty="0"/>
              <a:t> time period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MAP_TimerLoadSet</a:t>
            </a:r>
            <a:r>
              <a:rPr lang="en-US" altLang="zh-CN" dirty="0"/>
              <a:t>(</a:t>
            </a:r>
            <a:r>
              <a:rPr lang="en-US" altLang="zh-CN" dirty="0" err="1"/>
              <a:t>ulBase,ulTimer,</a:t>
            </a:r>
            <a:r>
              <a:rPr lang="en-US" altLang="zh-CN" b="1" dirty="0" err="1">
                <a:solidFill>
                  <a:srgbClr val="FF0000"/>
                </a:solidFill>
              </a:rPr>
              <a:t>TIMER_INTERVAL_RELOAD</a:t>
            </a:r>
            <a:r>
              <a:rPr lang="en-US" altLang="zh-CN" dirty="0"/>
              <a:t>);</a:t>
            </a:r>
          </a:p>
          <a:p>
            <a:r>
              <a:rPr lang="zh-CN" altLang="en-US" dirty="0"/>
              <a:t>        </a:t>
            </a:r>
            <a:r>
              <a:rPr lang="en-US" altLang="zh-CN" dirty="0"/>
              <a:t>//</a:t>
            </a:r>
          </a:p>
          <a:p>
            <a:r>
              <a:rPr lang="en-US" altLang="zh-CN" dirty="0"/>
              <a:t>    // Match value set so as to output level 0</a:t>
            </a:r>
          </a:p>
          <a:p>
            <a:r>
              <a:rPr lang="zh-CN" altLang="en-US" dirty="0"/>
              <a:t>    </a:t>
            </a:r>
            <a:r>
              <a:rPr lang="en-US" altLang="zh-CN" dirty="0"/>
              <a:t>//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MAP_TimerMatchSet</a:t>
            </a:r>
            <a:r>
              <a:rPr lang="en-US" altLang="zh-CN" dirty="0"/>
              <a:t>(</a:t>
            </a:r>
            <a:r>
              <a:rPr lang="en-US" altLang="zh-CN" dirty="0" err="1"/>
              <a:t>ulBase,ulTimer,TIMER_INTERVAL_RELOAD</a:t>
            </a:r>
            <a:r>
              <a:rPr lang="en-US" altLang="zh-CN" dirty="0"/>
              <a:t>);</a:t>
            </a:r>
          </a:p>
          <a:p>
            <a:endParaRPr lang="zh-CN" altLang="en-US" dirty="0"/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21509" name="文本框 33797"/>
          <p:cNvSpPr txBox="1">
            <a:spLocks noChangeArrowheads="1"/>
          </p:cNvSpPr>
          <p:nvPr/>
        </p:nvSpPr>
        <p:spPr bwMode="auto">
          <a:xfrm>
            <a:off x="455613" y="244475"/>
            <a:ext cx="267176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PWM模式：</a:t>
            </a:r>
          </a:p>
        </p:txBody>
      </p:sp>
    </p:spTree>
    <p:extLst>
      <p:ext uri="{BB962C8B-B14F-4D97-AF65-F5344CB8AC3E}">
        <p14:creationId xmlns:p14="http://schemas.microsoft.com/office/powerpoint/2010/main" val="588514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1886" y="2034018"/>
            <a:ext cx="87521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Timer tick frequency = 80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Mhz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 = 80000000 cycles/sec</a:t>
            </a:r>
          </a:p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For a time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period of 0.5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ms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    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Timer reload interval = 80000000/2000 = 40000 cycles</a:t>
            </a:r>
          </a:p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To support steps of duty cycle update from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[0, 255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     duty cycle granularity = ceil(40000/255) = 157</a:t>
            </a:r>
          </a:p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Based on duty cycle granularity,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//      New Timer reload interval = 255*157 = 40035</a:t>
            </a:r>
          </a:p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     New time period = 0.5004375 </a:t>
            </a:r>
            <a:r>
              <a:rPr lang="en-US" altLang="zh-CN" dirty="0" err="1">
                <a:solidFill>
                  <a:srgbClr val="3F7F5F"/>
                </a:solidFill>
                <a:latin typeface="Consolas" panose="020B0609020204030204" pitchFamily="49" charset="0"/>
              </a:rPr>
              <a:t>ms</a:t>
            </a:r>
            <a:endParaRPr lang="en-US" altLang="zh-CN" dirty="0">
              <a:solidFill>
                <a:srgbClr val="3F7F5F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     Timer match value = (update[0, 255] * duty cycle granularity)</a:t>
            </a:r>
          </a:p>
          <a:p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TIMER_INTERVAL_RELOAD   40035 </a:t>
            </a:r>
            <a:r>
              <a:rPr lang="en-US" altLang="zh-CN" b="1" dirty="0">
                <a:solidFill>
                  <a:srgbClr val="3F7F5F"/>
                </a:solidFill>
                <a:latin typeface="Consolas" panose="020B0609020204030204" pitchFamily="49" charset="0"/>
              </a:rPr>
              <a:t>/* =(255*157) */</a:t>
            </a:r>
          </a:p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DUTYCYCLE_GRANULARITY   157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28914" y="653143"/>
            <a:ext cx="2159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计算</a:t>
            </a:r>
            <a:r>
              <a:rPr lang="en-US" altLang="zh-CN" sz="2800" dirty="0"/>
              <a:t>PWM</a:t>
            </a:r>
            <a:r>
              <a:rPr lang="zh-CN" altLang="en-US" sz="2800" dirty="0"/>
              <a:t>周期</a:t>
            </a:r>
          </a:p>
        </p:txBody>
      </p:sp>
    </p:spTree>
    <p:extLst>
      <p:ext uri="{BB962C8B-B14F-4D97-AF65-F5344CB8AC3E}">
        <p14:creationId xmlns:p14="http://schemas.microsoft.com/office/powerpoint/2010/main" val="4105425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0629" y="1582341"/>
            <a:ext cx="870857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UpdateDutyCycle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ulBase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long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ulTimer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unsigned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ucLevel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 Match value is updated to reflect the new </a:t>
            </a:r>
            <a:r>
              <a:rPr lang="en-US" altLang="zh-CN" dirty="0" err="1">
                <a:solidFill>
                  <a:srgbClr val="3F7F5F"/>
                </a:solidFill>
                <a:latin typeface="Consolas" panose="020B0609020204030204" pitchFamily="49" charset="0"/>
              </a:rPr>
              <a:t>dutycycle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 settings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MAP_TimerMatchSet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ulBase,ulTimer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,(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ucLevel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*DUTYCYCLE_GRANULARITY));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6057" y="478971"/>
            <a:ext cx="35958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改变参数 改变占空比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72458" y="4310743"/>
            <a:ext cx="78667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可以通过按键输入，改变占空比。可采用中断模式</a:t>
            </a:r>
            <a:endParaRPr lang="en-US" altLang="zh-CN" sz="2400" dirty="0"/>
          </a:p>
          <a:p>
            <a:r>
              <a:rPr lang="en-US" altLang="zh-CN" b="1" dirty="0"/>
              <a:t>unsigned long </a:t>
            </a:r>
            <a:r>
              <a:rPr lang="en-US" altLang="zh-CN" b="1" dirty="0" err="1"/>
              <a:t>ulPinState</a:t>
            </a:r>
            <a:r>
              <a:rPr lang="en-US" altLang="zh-CN" b="1" dirty="0"/>
              <a:t>=</a:t>
            </a:r>
            <a:r>
              <a:rPr lang="en-US" altLang="zh-CN" b="1" dirty="0" err="1"/>
              <a:t>GPIOIntStatus</a:t>
            </a:r>
            <a:r>
              <a:rPr lang="en-US" altLang="zh-CN" b="1" dirty="0"/>
              <a:t>(GPIOA1_BASE,1);</a:t>
            </a:r>
          </a:p>
          <a:p>
            <a:r>
              <a:rPr lang="en-US" altLang="zh-CN" b="1" dirty="0"/>
              <a:t>if(ulPinState&amp;GPIO_INT_PIN_5)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dirty="0"/>
              <a:t>key=key+5;</a:t>
            </a:r>
          </a:p>
          <a:p>
            <a:r>
              <a:rPr lang="en-US" altLang="zh-CN" dirty="0" err="1"/>
              <a:t>GPIOIntClear</a:t>
            </a:r>
            <a:r>
              <a:rPr lang="en-US" altLang="zh-CN" dirty="0"/>
              <a:t>(GPIOA1_BASE, GPIO_INT_PIN_5);</a:t>
            </a:r>
          </a:p>
          <a:p>
            <a:r>
              <a:rPr lang="en-US" altLang="zh-CN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486857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14400" y="4194629"/>
            <a:ext cx="77941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zh-CN" alt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函数中：</a:t>
            </a:r>
            <a:endParaRPr lang="en-US" altLang="zh-CN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Consolas" panose="020B0609020204030204" pitchFamily="49" charset="0"/>
              </a:rPr>
              <a:t>key=</a:t>
            </a:r>
            <a:r>
              <a:rPr lang="en-US" altLang="zh-CN" sz="2000" b="1" dirty="0">
                <a:solidFill>
                  <a:srgbClr val="642880"/>
                </a:solidFill>
                <a:latin typeface="Consolas" panose="020B0609020204030204" pitchFamily="49" charset="0"/>
              </a:rPr>
              <a:t>abs</a:t>
            </a:r>
            <a:r>
              <a:rPr lang="en-US" altLang="zh-CN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(key)%255;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UpdateDutyCycle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(TIMERA2_BASE, TIMER_B, key);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UpdateDutyCycle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(TIMERA3_BASE, TIMER_B, key);</a:t>
            </a:r>
          </a:p>
          <a:p>
            <a:r>
              <a:rPr lang="en-US" altLang="zh-CN" sz="2000" dirty="0" err="1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UpdateDutyCycle</a:t>
            </a:r>
            <a:r>
              <a:rPr lang="en-US" altLang="zh-CN" sz="2000" dirty="0">
                <a:solidFill>
                  <a:srgbClr val="000000"/>
                </a:solidFill>
                <a:highlight>
                  <a:srgbClr val="D4D4D4"/>
                </a:highlight>
                <a:latin typeface="Consolas" panose="020B0609020204030204" pitchFamily="49" charset="0"/>
              </a:rPr>
              <a:t>(TIMERA3_BASE, TIMER_A, key);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1255485" y="612339"/>
            <a:ext cx="7598229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void </a:t>
            </a:r>
            <a:r>
              <a:rPr lang="en-US" altLang="zh-CN" b="1" dirty="0" err="1"/>
              <a:t>key_handle</a:t>
            </a:r>
            <a:r>
              <a:rPr lang="en-US" altLang="zh-CN" b="1" dirty="0"/>
              <a:t>(void)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b="1" dirty="0"/>
              <a:t>unsigned long </a:t>
            </a:r>
            <a:r>
              <a:rPr lang="en-US" altLang="zh-CN" b="1" dirty="0" err="1"/>
              <a:t>ulPinState</a:t>
            </a:r>
            <a:r>
              <a:rPr lang="en-US" altLang="zh-CN" b="1" dirty="0"/>
              <a:t>=</a:t>
            </a:r>
            <a:r>
              <a:rPr lang="en-US" altLang="zh-CN" b="1" dirty="0" err="1"/>
              <a:t>GPIOIntStatus</a:t>
            </a:r>
            <a:r>
              <a:rPr lang="en-US" altLang="zh-CN" b="1" dirty="0"/>
              <a:t>(GPIOA1_BASE,1);</a:t>
            </a:r>
          </a:p>
          <a:p>
            <a:r>
              <a:rPr lang="en-US" altLang="zh-CN" b="1" dirty="0"/>
              <a:t>if(ulPinState&amp;GPIO_INT_PIN_5)</a:t>
            </a:r>
          </a:p>
          <a:p>
            <a:r>
              <a:rPr lang="en-US" altLang="zh-CN" dirty="0"/>
              <a:t>{</a:t>
            </a:r>
          </a:p>
          <a:p>
            <a:r>
              <a:rPr lang="en-US" altLang="zh-CN" sz="2000" b="1" dirty="0"/>
              <a:t>key=key+5;</a:t>
            </a:r>
          </a:p>
          <a:p>
            <a:r>
              <a:rPr lang="en-US" altLang="zh-CN" dirty="0" err="1"/>
              <a:t>GPIOIntClear</a:t>
            </a:r>
            <a:r>
              <a:rPr lang="en-US" altLang="zh-CN" dirty="0"/>
              <a:t>(GPIOA1_BASE, GPIO_INT_PIN_5);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7367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24" y="57571"/>
            <a:ext cx="7180952" cy="6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529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 idx="4294967295"/>
          </p:nvPr>
        </p:nvSpPr>
        <p:spPr>
          <a:xfrm>
            <a:off x="925513" y="476250"/>
            <a:ext cx="8218487" cy="666750"/>
          </a:xfrm>
        </p:spPr>
        <p:txBody>
          <a:bodyPr/>
          <a:lstStyle/>
          <a:p>
            <a:pPr>
              <a:defRPr/>
            </a:pPr>
            <a:r>
              <a:rPr lang="zh-CN" altLang="en-US" sz="3200" dirty="0"/>
              <a:t>通信的概念</a:t>
            </a:r>
          </a:p>
        </p:txBody>
      </p:sp>
      <p:sp>
        <p:nvSpPr>
          <p:cNvPr id="14339" name="内容占位符 2"/>
          <p:cNvSpPr>
            <a:spLocks noGrp="1"/>
          </p:cNvSpPr>
          <p:nvPr>
            <p:ph idx="4294967295"/>
          </p:nvPr>
        </p:nvSpPr>
        <p:spPr>
          <a:xfrm>
            <a:off x="0" y="1285875"/>
            <a:ext cx="8229600" cy="4581525"/>
          </a:xfrm>
        </p:spPr>
        <p:txBody>
          <a:bodyPr/>
          <a:lstStyle/>
          <a:p>
            <a:pPr>
              <a:defRPr/>
            </a:pPr>
            <a:r>
              <a:rPr lang="zh-CN" altLang="en-US" sz="2800" dirty="0"/>
              <a:t>所有数字通信系统都具有三种设备：</a:t>
            </a:r>
            <a:r>
              <a:rPr lang="zh-CN" altLang="en-US" sz="3600" dirty="0"/>
              <a:t>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发送器：把信息处理成合适的格式，然后发送；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接收器：收集信息并抽取出原始数据；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通信介质：为信息流提供物理介质，通常为双绞线、光纤或射频</a:t>
            </a:r>
          </a:p>
          <a:p>
            <a:pPr>
              <a:defRPr/>
            </a:pPr>
            <a:r>
              <a:rPr lang="zh-CN" altLang="en-US" sz="2800" dirty="0"/>
              <a:t>通信术语：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并行：数据各位同时进行传送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串行：数据逐位顺序进行传送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全双工：</a:t>
            </a:r>
            <a:r>
              <a:rPr lang="en-US" altLang="zh-CN" sz="2400" dirty="0">
                <a:cs typeface="+mn-cs"/>
              </a:rPr>
              <a:t>(</a:t>
            </a:r>
            <a:r>
              <a:rPr lang="zh-CN" altLang="en-US" sz="2400" dirty="0">
                <a:cs typeface="+mn-cs"/>
              </a:rPr>
              <a:t>串行通信</a:t>
            </a:r>
            <a:r>
              <a:rPr lang="en-US" altLang="zh-CN" sz="2400" dirty="0">
                <a:cs typeface="+mn-cs"/>
              </a:rPr>
              <a:t>)</a:t>
            </a:r>
            <a:r>
              <a:rPr lang="zh-CN" altLang="en-US" sz="2400" dirty="0">
                <a:cs typeface="+mn-cs"/>
              </a:rPr>
              <a:t>收</a:t>
            </a:r>
            <a:r>
              <a:rPr lang="en-US" altLang="zh-CN" sz="2400" dirty="0">
                <a:cs typeface="+mn-cs"/>
              </a:rPr>
              <a:t>/</a:t>
            </a:r>
            <a:r>
              <a:rPr lang="zh-CN" altLang="en-US" sz="2400" dirty="0">
                <a:cs typeface="+mn-cs"/>
              </a:rPr>
              <a:t>发可同时进行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半双工：</a:t>
            </a:r>
            <a:r>
              <a:rPr lang="en-US" altLang="zh-CN" sz="2400" dirty="0">
                <a:cs typeface="+mn-cs"/>
              </a:rPr>
              <a:t>(</a:t>
            </a:r>
            <a:r>
              <a:rPr lang="zh-CN" altLang="en-US" sz="2400" dirty="0">
                <a:cs typeface="+mn-cs"/>
              </a:rPr>
              <a:t>串行通信</a:t>
            </a:r>
            <a:r>
              <a:rPr lang="en-US" altLang="zh-CN" sz="2400" dirty="0">
                <a:cs typeface="+mn-cs"/>
              </a:rPr>
              <a:t>)</a:t>
            </a:r>
            <a:r>
              <a:rPr lang="zh-CN" altLang="en-US" sz="2400" dirty="0">
                <a:cs typeface="+mn-cs"/>
              </a:rPr>
              <a:t>收</a:t>
            </a:r>
            <a:r>
              <a:rPr lang="en-US" altLang="zh-CN" sz="2400" dirty="0">
                <a:cs typeface="+mn-cs"/>
              </a:rPr>
              <a:t>/</a:t>
            </a:r>
            <a:r>
              <a:rPr lang="zh-CN" altLang="en-US" sz="2400" dirty="0">
                <a:cs typeface="+mn-cs"/>
              </a:rPr>
              <a:t>发不可同时进行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波特率</a:t>
            </a:r>
            <a:r>
              <a:rPr lang="en-US" altLang="zh-CN" sz="2400" dirty="0">
                <a:cs typeface="+mn-cs"/>
              </a:rPr>
              <a:t>(bps.)</a:t>
            </a:r>
            <a:r>
              <a:rPr lang="zh-CN" altLang="en-US" sz="2400" dirty="0">
                <a:cs typeface="+mn-cs"/>
              </a:rPr>
              <a:t>：单位时间传送的位数 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2625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2"/>
          <p:cNvSpPr>
            <a:spLocks noChangeArrowheads="1"/>
          </p:cNvSpPr>
          <p:nvPr/>
        </p:nvSpPr>
        <p:spPr bwMode="auto">
          <a:xfrm>
            <a:off x="757238" y="1878013"/>
            <a:ext cx="34163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/>
              <a:t>并行通信和串行通信两种方式。</a:t>
            </a:r>
            <a:endParaRPr lang="zh-CN" altLang="en-US"/>
          </a:p>
        </p:txBody>
      </p:sp>
      <p:sp>
        <p:nvSpPr>
          <p:cNvPr id="8195" name="Rectangle 5"/>
          <p:cNvSpPr>
            <a:spLocks noChangeArrowheads="1"/>
          </p:cNvSpPr>
          <p:nvPr/>
        </p:nvSpPr>
        <p:spPr bwMode="auto">
          <a:xfrm>
            <a:off x="0" y="-176213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8196" name="对象 4"/>
          <p:cNvGraphicFramePr>
            <a:graphicFrameLocks/>
          </p:cNvGraphicFramePr>
          <p:nvPr/>
        </p:nvGraphicFramePr>
        <p:xfrm>
          <a:off x="1042988" y="2297113"/>
          <a:ext cx="5735637" cy="2508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Picture" r:id="rId4" imgW="4989685" imgH="1773880" progId="Word.Picture.8">
                  <p:embed/>
                </p:oleObj>
              </mc:Choice>
              <mc:Fallback>
                <p:oleObj name="Picture" r:id="rId4" imgW="4989685" imgH="1773880" progId="Word.Picture.8">
                  <p:embed/>
                  <p:pic>
                    <p:nvPicPr>
                      <p:cNvPr id="8196" name="对象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2297113"/>
                        <a:ext cx="5735637" cy="2508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7" name="矩形 5"/>
          <p:cNvSpPr>
            <a:spLocks noChangeArrowheads="1"/>
          </p:cNvSpPr>
          <p:nvPr/>
        </p:nvSpPr>
        <p:spPr bwMode="auto">
          <a:xfrm>
            <a:off x="2843213" y="1082675"/>
            <a:ext cx="36734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>
                <a:solidFill>
                  <a:srgbClr val="0000FF"/>
                </a:solidFill>
              </a:rPr>
              <a:t>并行通信和串行通信</a:t>
            </a:r>
          </a:p>
        </p:txBody>
      </p:sp>
    </p:spTree>
    <p:extLst>
      <p:ext uri="{BB962C8B-B14F-4D97-AF65-F5344CB8AC3E}">
        <p14:creationId xmlns:p14="http://schemas.microsoft.com/office/powerpoint/2010/main" val="101659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 idx="4294967295"/>
          </p:nvPr>
        </p:nvSpPr>
        <p:spPr>
          <a:xfrm>
            <a:off x="925513" y="476250"/>
            <a:ext cx="8218487" cy="666750"/>
          </a:xfrm>
        </p:spPr>
        <p:txBody>
          <a:bodyPr/>
          <a:lstStyle/>
          <a:p>
            <a:pPr>
              <a:defRPr/>
            </a:pPr>
            <a:r>
              <a:rPr lang="zh-CN" altLang="en-US" sz="3200"/>
              <a:t>串行通信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4294967295"/>
          </p:nvPr>
        </p:nvSpPr>
        <p:spPr>
          <a:xfrm>
            <a:off x="0" y="1285875"/>
            <a:ext cx="8229600" cy="4581525"/>
          </a:xfrm>
        </p:spPr>
        <p:txBody>
          <a:bodyPr/>
          <a:lstStyle/>
          <a:p>
            <a:pPr>
              <a:defRPr/>
            </a:pPr>
            <a:r>
              <a:rPr lang="zh-CN" altLang="en-US" sz="2800" dirty="0"/>
              <a:t>串行通信的基本特征是</a:t>
            </a:r>
            <a:r>
              <a:rPr lang="zh-CN" altLang="en-US" sz="2800" dirty="0">
                <a:solidFill>
                  <a:srgbClr val="FF0000"/>
                </a:solidFill>
              </a:rPr>
              <a:t>数据逐位顺序进行传送</a:t>
            </a:r>
            <a:r>
              <a:rPr lang="zh-CN" altLang="en-US" sz="2800" dirty="0"/>
              <a:t>串行通信的格式及约定（如：同步方式、通讯速率、数据块格式、信号电平</a:t>
            </a:r>
            <a:r>
              <a:rPr lang="en-US" altLang="zh-CN" sz="2800" dirty="0"/>
              <a:t>……</a:t>
            </a:r>
            <a:r>
              <a:rPr lang="zh-CN" altLang="en-US" sz="2800" dirty="0"/>
              <a:t>等）不同，形成了多种串行通信的协议与接口标准。 </a:t>
            </a:r>
          </a:p>
          <a:p>
            <a:pPr>
              <a:defRPr/>
            </a:pPr>
            <a:r>
              <a:rPr lang="zh-CN" altLang="en-US" sz="2800" dirty="0"/>
              <a:t>常见的有：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通用异步收发器</a:t>
            </a:r>
            <a:r>
              <a:rPr lang="en-US" altLang="zh-CN" sz="2400" dirty="0">
                <a:cs typeface="+mn-cs"/>
              </a:rPr>
              <a:t>(UART)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cs typeface="+mn-cs"/>
              </a:rPr>
              <a:t>通用串行总线（</a:t>
            </a:r>
            <a:r>
              <a:rPr lang="en-US" altLang="zh-CN" sz="2400" dirty="0">
                <a:cs typeface="+mn-cs"/>
              </a:rPr>
              <a:t>USB</a:t>
            </a:r>
            <a:r>
              <a:rPr lang="zh-CN" altLang="en-US" sz="2400" dirty="0">
                <a:cs typeface="+mn-cs"/>
              </a:rPr>
              <a:t>）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cs typeface="+mn-cs"/>
              </a:rPr>
              <a:t>I2C</a:t>
            </a:r>
            <a:r>
              <a:rPr lang="zh-CN" altLang="en-US" sz="2400" dirty="0">
                <a:cs typeface="+mn-cs"/>
              </a:rPr>
              <a:t>总线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cs typeface="+mn-cs"/>
              </a:rPr>
              <a:t>CAN</a:t>
            </a:r>
            <a:r>
              <a:rPr lang="zh-CN" altLang="en-US" sz="2400" dirty="0">
                <a:cs typeface="+mn-cs"/>
              </a:rPr>
              <a:t>总线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cs typeface="+mn-cs"/>
              </a:rPr>
              <a:t>SPI</a:t>
            </a:r>
            <a:r>
              <a:rPr lang="zh-CN" altLang="en-US" sz="2400" dirty="0">
                <a:cs typeface="+mn-cs"/>
              </a:rPr>
              <a:t>总线 </a:t>
            </a:r>
            <a:r>
              <a:rPr lang="en-US" altLang="zh-CN" sz="2400" dirty="0">
                <a:cs typeface="+mn-cs"/>
              </a:rPr>
              <a:t>–</a:t>
            </a:r>
            <a:r>
              <a:rPr lang="zh-CN" altLang="en-US" sz="2400" dirty="0">
                <a:cs typeface="+mn-cs"/>
              </a:rPr>
              <a:t>串行外设接口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cs typeface="+mn-cs"/>
              </a:rPr>
              <a:t>RS-485</a:t>
            </a:r>
            <a:r>
              <a:rPr lang="zh-CN" altLang="en-US" sz="2400" dirty="0">
                <a:cs typeface="+mn-cs"/>
              </a:rPr>
              <a:t>，</a:t>
            </a:r>
            <a:r>
              <a:rPr lang="en-US" altLang="zh-CN" sz="2400" dirty="0">
                <a:cs typeface="+mn-cs"/>
              </a:rPr>
              <a:t>RS-232C</a:t>
            </a:r>
            <a:r>
              <a:rPr lang="zh-CN" altLang="en-US" sz="2400" dirty="0">
                <a:cs typeface="+mn-cs"/>
              </a:rPr>
              <a:t>，</a:t>
            </a:r>
            <a:r>
              <a:rPr lang="en-US" altLang="zh-CN" sz="2400" dirty="0">
                <a:cs typeface="+mn-cs"/>
              </a:rPr>
              <a:t>RS422A</a:t>
            </a:r>
            <a:r>
              <a:rPr lang="zh-CN" altLang="en-US" sz="2400" dirty="0">
                <a:cs typeface="+mn-cs"/>
              </a:rPr>
              <a:t>标准</a:t>
            </a:r>
            <a:r>
              <a:rPr lang="en-US" altLang="zh-CN" sz="2400" dirty="0">
                <a:cs typeface="+mn-cs"/>
              </a:rPr>
              <a:t>…… </a:t>
            </a:r>
          </a:p>
          <a:p>
            <a:pPr>
              <a:defRPr/>
            </a:pPr>
            <a:endParaRPr lang="zh-CN" altLang="en-US" sz="2000" dirty="0"/>
          </a:p>
        </p:txBody>
      </p:sp>
      <p:sp>
        <p:nvSpPr>
          <p:cNvPr id="10244" name="灯片编号占位符 3"/>
          <p:cNvSpPr>
            <a:spLocks noGrp="1"/>
          </p:cNvSpPr>
          <p:nvPr>
            <p:ph type="sldNum" sz="quarter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8A7B9E2-7CD8-4DA5-AE33-E8621FA50D03}" type="slidenum">
              <a:rPr lang="en-US" altLang="zh-CN">
                <a:latin typeface="Arial Black" panose="020B0A04020102020204" pitchFamily="34" charset="0"/>
              </a:rPr>
              <a:pPr/>
              <a:t>28</a:t>
            </a:fld>
            <a:endParaRPr lang="en-US" altLang="zh-CN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418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矩形 1"/>
          <p:cNvSpPr>
            <a:spLocks noChangeArrowheads="1"/>
          </p:cNvSpPr>
          <p:nvPr/>
        </p:nvSpPr>
        <p:spPr bwMode="auto">
          <a:xfrm>
            <a:off x="539750" y="1268413"/>
            <a:ext cx="1992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FF"/>
                </a:solidFill>
              </a:rPr>
              <a:t>2.</a:t>
            </a:r>
            <a:r>
              <a:rPr lang="zh-CN" altLang="zh-CN">
                <a:solidFill>
                  <a:srgbClr val="0000FF"/>
                </a:solidFill>
              </a:rPr>
              <a:t>串行通信的方向</a:t>
            </a: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0" y="-176213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268" name="对象 3"/>
          <p:cNvGraphicFramePr>
            <a:graphicFrameLocks noChangeAspect="1"/>
          </p:cNvGraphicFramePr>
          <p:nvPr/>
        </p:nvGraphicFramePr>
        <p:xfrm>
          <a:off x="349250" y="1917700"/>
          <a:ext cx="8378825" cy="969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Visio" r:id="rId4" imgW="5508041" imgH="637337" progId="Visio.Drawing.11">
                  <p:embed/>
                </p:oleObj>
              </mc:Choice>
              <mc:Fallback>
                <p:oleObj name="Visio" r:id="rId4" imgW="5508041" imgH="637337" progId="Visio.Drawing.11">
                  <p:embed/>
                  <p:pic>
                    <p:nvPicPr>
                      <p:cNvPr id="11268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9250" y="1917700"/>
                        <a:ext cx="8378825" cy="969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9" name="矩形 4"/>
          <p:cNvSpPr>
            <a:spLocks noChangeArrowheads="1"/>
          </p:cNvSpPr>
          <p:nvPr/>
        </p:nvSpPr>
        <p:spPr bwMode="auto">
          <a:xfrm>
            <a:off x="647700" y="2919413"/>
            <a:ext cx="84963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FF"/>
                </a:solidFill>
              </a:rPr>
              <a:t>      </a:t>
            </a:r>
            <a:r>
              <a:rPr lang="zh-CN" altLang="zh-CN">
                <a:solidFill>
                  <a:srgbClr val="0000FF"/>
                </a:solidFill>
              </a:rPr>
              <a:t>单工</a:t>
            </a:r>
            <a:r>
              <a:rPr lang="en-US" altLang="zh-CN">
                <a:solidFill>
                  <a:srgbClr val="0000FF"/>
                </a:solidFill>
              </a:rPr>
              <a:t>                                             </a:t>
            </a:r>
            <a:r>
              <a:rPr lang="zh-CN" altLang="zh-CN">
                <a:solidFill>
                  <a:srgbClr val="0000FF"/>
                </a:solidFill>
              </a:rPr>
              <a:t>全双工</a:t>
            </a:r>
            <a:r>
              <a:rPr lang="en-US" altLang="zh-CN">
                <a:solidFill>
                  <a:srgbClr val="0000FF"/>
                </a:solidFill>
              </a:rPr>
              <a:t>                                  </a:t>
            </a:r>
            <a:r>
              <a:rPr lang="zh-CN" altLang="zh-CN">
                <a:solidFill>
                  <a:srgbClr val="0000FF"/>
                </a:solidFill>
              </a:rPr>
              <a:t>半双工</a:t>
            </a:r>
          </a:p>
        </p:txBody>
      </p:sp>
      <p:sp>
        <p:nvSpPr>
          <p:cNvPr id="11270" name="矩形 5"/>
          <p:cNvSpPr>
            <a:spLocks noChangeArrowheads="1"/>
          </p:cNvSpPr>
          <p:nvPr/>
        </p:nvSpPr>
        <p:spPr bwMode="auto">
          <a:xfrm>
            <a:off x="319088" y="3427413"/>
            <a:ext cx="3378200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FF"/>
                </a:solidFill>
              </a:rPr>
              <a:t>3.</a:t>
            </a:r>
            <a:r>
              <a:rPr lang="zh-CN" altLang="zh-CN">
                <a:solidFill>
                  <a:srgbClr val="0000FF"/>
                </a:solidFill>
              </a:rPr>
              <a:t>同步串行通信和异步串行通信</a:t>
            </a:r>
          </a:p>
        </p:txBody>
      </p:sp>
      <p:sp>
        <p:nvSpPr>
          <p:cNvPr id="11271" name="Rectangle 4"/>
          <p:cNvSpPr>
            <a:spLocks noChangeArrowheads="1"/>
          </p:cNvSpPr>
          <p:nvPr/>
        </p:nvSpPr>
        <p:spPr bwMode="auto">
          <a:xfrm>
            <a:off x="0" y="-176213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1272" name="对象 7"/>
          <p:cNvGraphicFramePr>
            <a:graphicFrameLocks noChangeAspect="1"/>
          </p:cNvGraphicFramePr>
          <p:nvPr/>
        </p:nvGraphicFramePr>
        <p:xfrm>
          <a:off x="971550" y="3802063"/>
          <a:ext cx="6580188" cy="230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Visio" r:id="rId6" imgW="3460647" imgH="1222329" progId="Visio.Drawing.11">
                  <p:embed/>
                </p:oleObj>
              </mc:Choice>
              <mc:Fallback>
                <p:oleObj name="Visio" r:id="rId6" imgW="3460647" imgH="1222329" progId="Visio.Drawing.11">
                  <p:embed/>
                  <p:pic>
                    <p:nvPicPr>
                      <p:cNvPr id="11272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802063"/>
                        <a:ext cx="6580188" cy="230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73" name="矩形 8"/>
          <p:cNvSpPr>
            <a:spLocks noChangeArrowheads="1"/>
          </p:cNvSpPr>
          <p:nvPr/>
        </p:nvSpPr>
        <p:spPr bwMode="auto">
          <a:xfrm>
            <a:off x="2987675" y="6094413"/>
            <a:ext cx="272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solidFill>
                  <a:srgbClr val="0000FF"/>
                </a:solidFill>
              </a:rPr>
              <a:t>异步串行通信的字符格式</a:t>
            </a:r>
          </a:p>
        </p:txBody>
      </p:sp>
    </p:spTree>
    <p:extLst>
      <p:ext uri="{BB962C8B-B14F-4D97-AF65-F5344CB8AC3E}">
        <p14:creationId xmlns:p14="http://schemas.microsoft.com/office/powerpoint/2010/main" val="15080066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文本框 1"/>
          <p:cNvSpPr txBox="1">
            <a:spLocks noChangeArrowheads="1"/>
          </p:cNvSpPr>
          <p:nvPr/>
        </p:nvSpPr>
        <p:spPr bwMode="auto">
          <a:xfrm>
            <a:off x="242888" y="182563"/>
            <a:ext cx="42465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核心板：</a:t>
            </a:r>
            <a:r>
              <a:rPr lang="en-US" altLang="zh-CN" sz="3600"/>
              <a:t>CC3200LP</a:t>
            </a:r>
          </a:p>
        </p:txBody>
      </p:sp>
      <p:sp>
        <p:nvSpPr>
          <p:cNvPr id="6147" name="文本框 3"/>
          <p:cNvSpPr txBox="1">
            <a:spLocks noChangeArrowheads="1"/>
          </p:cNvSpPr>
          <p:nvPr/>
        </p:nvSpPr>
        <p:spPr bwMode="auto">
          <a:xfrm>
            <a:off x="5651500" y="333375"/>
            <a:ext cx="264795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CC3200LP</a:t>
            </a:r>
            <a:r>
              <a:rPr lang="zh-CN" altLang="en-US"/>
              <a:t>版本号：</a:t>
            </a:r>
            <a:r>
              <a:rPr lang="en-US" altLang="zh-CN"/>
              <a:t>v4.1</a:t>
            </a:r>
          </a:p>
        </p:txBody>
      </p:sp>
      <p:pic>
        <p:nvPicPr>
          <p:cNvPr id="6148" name="图片 307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9625" y="1555750"/>
            <a:ext cx="3017838" cy="479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线形标注 2 30726"/>
          <p:cNvSpPr>
            <a:spLocks/>
          </p:cNvSpPr>
          <p:nvPr/>
        </p:nvSpPr>
        <p:spPr bwMode="auto">
          <a:xfrm>
            <a:off x="3421063" y="2060575"/>
            <a:ext cx="1800225" cy="1223963"/>
          </a:xfrm>
          <a:prstGeom prst="borderCallout2">
            <a:avLst>
              <a:gd name="adj1" fmla="val 9338"/>
              <a:gd name="adj2" fmla="val -4231"/>
              <a:gd name="adj3" fmla="val 9338"/>
              <a:gd name="adj4" fmla="val -77468"/>
              <a:gd name="adj5" fmla="val -26764"/>
              <a:gd name="adj6" fmla="val -87870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0" name="文本框 30727"/>
          <p:cNvSpPr txBox="1">
            <a:spLocks noChangeArrowheads="1"/>
          </p:cNvSpPr>
          <p:nvPr/>
        </p:nvSpPr>
        <p:spPr bwMode="auto">
          <a:xfrm>
            <a:off x="1404938" y="1411288"/>
            <a:ext cx="8683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仿真器</a:t>
            </a:r>
          </a:p>
        </p:txBody>
      </p:sp>
      <p:sp>
        <p:nvSpPr>
          <p:cNvPr id="6151" name="线形标注 2 30728"/>
          <p:cNvSpPr>
            <a:spLocks/>
          </p:cNvSpPr>
          <p:nvPr/>
        </p:nvSpPr>
        <p:spPr bwMode="auto">
          <a:xfrm>
            <a:off x="3492500" y="4105275"/>
            <a:ext cx="433388" cy="1223963"/>
          </a:xfrm>
          <a:prstGeom prst="borderCallout2">
            <a:avLst>
              <a:gd name="adj1" fmla="val 9338"/>
              <a:gd name="adj2" fmla="val -17597"/>
              <a:gd name="adj3" fmla="val 9338"/>
              <a:gd name="adj4" fmla="val -69796"/>
              <a:gd name="adj5" fmla="val -13435"/>
              <a:gd name="adj6" fmla="val -258653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2" name="线形标注 2 30729"/>
          <p:cNvSpPr>
            <a:spLocks/>
          </p:cNvSpPr>
          <p:nvPr/>
        </p:nvSpPr>
        <p:spPr bwMode="auto">
          <a:xfrm>
            <a:off x="4286250" y="4057650"/>
            <a:ext cx="1295400" cy="1152525"/>
          </a:xfrm>
          <a:prstGeom prst="borderCallout2">
            <a:avLst>
              <a:gd name="adj1" fmla="val 9921"/>
              <a:gd name="adj2" fmla="val -5884"/>
              <a:gd name="adj3" fmla="val 9921"/>
              <a:gd name="adj4" fmla="val -9412"/>
              <a:gd name="adj5" fmla="val -65657"/>
              <a:gd name="adj6" fmla="val -166324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3" name="文本框 30730"/>
          <p:cNvSpPr txBox="1">
            <a:spLocks noChangeArrowheads="1"/>
          </p:cNvSpPr>
          <p:nvPr/>
        </p:nvSpPr>
        <p:spPr bwMode="auto">
          <a:xfrm>
            <a:off x="1784350" y="2917825"/>
            <a:ext cx="1020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CC3200</a:t>
            </a:r>
          </a:p>
        </p:txBody>
      </p:sp>
      <p:sp>
        <p:nvSpPr>
          <p:cNvPr id="6154" name="文本框 30731"/>
          <p:cNvSpPr txBox="1">
            <a:spLocks noChangeArrowheads="1"/>
          </p:cNvSpPr>
          <p:nvPr/>
        </p:nvSpPr>
        <p:spPr bwMode="auto">
          <a:xfrm>
            <a:off x="1679575" y="3613150"/>
            <a:ext cx="12255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TI-BP接口</a:t>
            </a:r>
          </a:p>
        </p:txBody>
      </p:sp>
      <p:sp>
        <p:nvSpPr>
          <p:cNvPr id="6155" name="线形标注 2 30732"/>
          <p:cNvSpPr>
            <a:spLocks/>
          </p:cNvSpPr>
          <p:nvPr/>
        </p:nvSpPr>
        <p:spPr bwMode="auto">
          <a:xfrm>
            <a:off x="3708400" y="6019800"/>
            <a:ext cx="288925" cy="288925"/>
          </a:xfrm>
          <a:prstGeom prst="borderCallout2">
            <a:avLst>
              <a:gd name="adj1" fmla="val 39648"/>
              <a:gd name="adj2" fmla="val -26431"/>
              <a:gd name="adj3" fmla="val 39648"/>
              <a:gd name="adj4" fmla="val -73569"/>
              <a:gd name="adj5" fmla="val -60792"/>
              <a:gd name="adj6" fmla="val -243394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6" name="文本框 30733"/>
          <p:cNvSpPr txBox="1">
            <a:spLocks noChangeArrowheads="1"/>
          </p:cNvSpPr>
          <p:nvPr/>
        </p:nvSpPr>
        <p:spPr bwMode="auto">
          <a:xfrm>
            <a:off x="2197100" y="5445125"/>
            <a:ext cx="10969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用户按键</a:t>
            </a:r>
          </a:p>
        </p:txBody>
      </p:sp>
      <p:sp>
        <p:nvSpPr>
          <p:cNvPr id="6157" name="线形标注 2 30734"/>
          <p:cNvSpPr>
            <a:spLocks/>
          </p:cNvSpPr>
          <p:nvPr/>
        </p:nvSpPr>
        <p:spPr bwMode="auto">
          <a:xfrm>
            <a:off x="4140200" y="5876925"/>
            <a:ext cx="720725" cy="431800"/>
          </a:xfrm>
          <a:prstGeom prst="borderCallout2">
            <a:avLst>
              <a:gd name="adj1" fmla="val 26472"/>
              <a:gd name="adj2" fmla="val 110593"/>
              <a:gd name="adj3" fmla="val 26472"/>
              <a:gd name="adj4" fmla="val 121977"/>
              <a:gd name="adj5" fmla="val 138384"/>
              <a:gd name="adj6" fmla="val 169815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8" name="线形标注 2 30735"/>
          <p:cNvSpPr>
            <a:spLocks/>
          </p:cNvSpPr>
          <p:nvPr/>
        </p:nvSpPr>
        <p:spPr bwMode="auto">
          <a:xfrm>
            <a:off x="5868988" y="2492375"/>
            <a:ext cx="433387" cy="719138"/>
          </a:xfrm>
          <a:prstGeom prst="borderCallout2">
            <a:avLst>
              <a:gd name="adj1" fmla="val 15875"/>
              <a:gd name="adj2" fmla="val 117597"/>
              <a:gd name="adj3" fmla="val 15875"/>
              <a:gd name="adj4" fmla="val 134310"/>
              <a:gd name="adj5" fmla="val 64815"/>
              <a:gd name="adj6" fmla="val 205134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59" name="线形标注 2 30736"/>
          <p:cNvSpPr>
            <a:spLocks/>
          </p:cNvSpPr>
          <p:nvPr/>
        </p:nvSpPr>
        <p:spPr bwMode="auto">
          <a:xfrm>
            <a:off x="3852863" y="3500438"/>
            <a:ext cx="2447925" cy="433387"/>
          </a:xfrm>
          <a:prstGeom prst="borderCallout2">
            <a:avLst>
              <a:gd name="adj1" fmla="val 26394"/>
              <a:gd name="adj2" fmla="val 103111"/>
              <a:gd name="adj3" fmla="val 26394"/>
              <a:gd name="adj4" fmla="val 113148"/>
              <a:gd name="adj5" fmla="val 109972"/>
              <a:gd name="adj6" fmla="val 123185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60" name="文本框 30738"/>
          <p:cNvSpPr txBox="1">
            <a:spLocks noChangeArrowheads="1"/>
          </p:cNvSpPr>
          <p:nvPr/>
        </p:nvSpPr>
        <p:spPr bwMode="auto">
          <a:xfrm>
            <a:off x="6689725" y="2889250"/>
            <a:ext cx="8683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传感器</a:t>
            </a:r>
          </a:p>
        </p:txBody>
      </p:sp>
      <p:sp>
        <p:nvSpPr>
          <p:cNvPr id="6161" name="文本框 30739"/>
          <p:cNvSpPr txBox="1">
            <a:spLocks noChangeArrowheads="1"/>
          </p:cNvSpPr>
          <p:nvPr/>
        </p:nvSpPr>
        <p:spPr bwMode="auto">
          <a:xfrm>
            <a:off x="6699250" y="3927475"/>
            <a:ext cx="1555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功能选择跳帽</a:t>
            </a:r>
          </a:p>
        </p:txBody>
      </p:sp>
      <p:sp>
        <p:nvSpPr>
          <p:cNvPr id="6162" name="线形标注 2 30740"/>
          <p:cNvSpPr>
            <a:spLocks/>
          </p:cNvSpPr>
          <p:nvPr/>
        </p:nvSpPr>
        <p:spPr bwMode="auto">
          <a:xfrm>
            <a:off x="5868988" y="1916113"/>
            <a:ext cx="360362" cy="431800"/>
          </a:xfrm>
          <a:prstGeom prst="borderCallout2">
            <a:avLst>
              <a:gd name="adj1" fmla="val 26472"/>
              <a:gd name="adj2" fmla="val 121125"/>
              <a:gd name="adj3" fmla="val 26472"/>
              <a:gd name="adj4" fmla="val 143486"/>
              <a:gd name="adj5" fmla="val 70000"/>
              <a:gd name="adj6" fmla="val 238380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63" name="文本框 30741"/>
          <p:cNvSpPr txBox="1">
            <a:spLocks noChangeArrowheads="1"/>
          </p:cNvSpPr>
          <p:nvPr/>
        </p:nvSpPr>
        <p:spPr bwMode="auto">
          <a:xfrm>
            <a:off x="6661150" y="2276475"/>
            <a:ext cx="10969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复位按键</a:t>
            </a:r>
          </a:p>
        </p:txBody>
      </p:sp>
      <p:sp>
        <p:nvSpPr>
          <p:cNvPr id="6164" name="线形标注 2 30742"/>
          <p:cNvSpPr>
            <a:spLocks/>
          </p:cNvSpPr>
          <p:nvPr/>
        </p:nvSpPr>
        <p:spPr bwMode="auto">
          <a:xfrm>
            <a:off x="3636963" y="1484313"/>
            <a:ext cx="360362" cy="431800"/>
          </a:xfrm>
          <a:prstGeom prst="borderCallout2">
            <a:avLst>
              <a:gd name="adj1" fmla="val 26472"/>
              <a:gd name="adj2" fmla="val 121125"/>
              <a:gd name="adj3" fmla="val 26472"/>
              <a:gd name="adj4" fmla="val 148417"/>
              <a:gd name="adj5" fmla="val -42500"/>
              <a:gd name="adj6" fmla="val 264787"/>
            </a:avLst>
          </a:prstGeom>
          <a:solidFill>
            <a:schemeClr val="bg1">
              <a:alpha val="0"/>
            </a:schemeClr>
          </a:solidFill>
          <a:ln w="25400">
            <a:solidFill>
              <a:srgbClr val="00FF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6165" name="文本框 30743"/>
          <p:cNvSpPr txBox="1">
            <a:spLocks noChangeArrowheads="1"/>
          </p:cNvSpPr>
          <p:nvPr/>
        </p:nvSpPr>
        <p:spPr bwMode="auto">
          <a:xfrm>
            <a:off x="4500563" y="1052513"/>
            <a:ext cx="8810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USB口</a:t>
            </a:r>
          </a:p>
        </p:txBody>
      </p:sp>
      <p:sp>
        <p:nvSpPr>
          <p:cNvPr id="6166" name="文本框 30737"/>
          <p:cNvSpPr txBox="1">
            <a:spLocks noChangeArrowheads="1"/>
          </p:cNvSpPr>
          <p:nvPr/>
        </p:nvSpPr>
        <p:spPr bwMode="auto">
          <a:xfrm>
            <a:off x="4867275" y="6515100"/>
            <a:ext cx="13128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三色LED灯</a:t>
            </a:r>
          </a:p>
        </p:txBody>
      </p:sp>
    </p:spTree>
    <p:extLst>
      <p:ext uri="{BB962C8B-B14F-4D97-AF65-F5344CB8AC3E}">
        <p14:creationId xmlns:p14="http://schemas.microsoft.com/office/powerpoint/2010/main" val="4219813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内容占位符 2"/>
          <p:cNvSpPr txBox="1">
            <a:spLocks/>
          </p:cNvSpPr>
          <p:nvPr/>
        </p:nvSpPr>
        <p:spPr bwMode="auto">
          <a:xfrm>
            <a:off x="323850" y="477838"/>
            <a:ext cx="8229600" cy="57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FF0000"/>
                </a:solidFill>
                <a:latin typeface="Calibri" panose="020F0502020204030204" pitchFamily="34" charset="0"/>
              </a:rPr>
              <a:t>串行通信概述</a:t>
            </a:r>
          </a:p>
        </p:txBody>
      </p:sp>
      <p:sp>
        <p:nvSpPr>
          <p:cNvPr id="13315" name="Rectangle 2"/>
          <p:cNvSpPr>
            <a:spLocks noChangeArrowheads="1"/>
          </p:cNvSpPr>
          <p:nvPr/>
        </p:nvSpPr>
        <p:spPr bwMode="auto">
          <a:xfrm>
            <a:off x="0" y="-176213"/>
            <a:ext cx="1841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3316" name="对象 2"/>
          <p:cNvGraphicFramePr>
            <a:graphicFrameLocks noChangeAspect="1"/>
          </p:cNvGraphicFramePr>
          <p:nvPr/>
        </p:nvGraphicFramePr>
        <p:xfrm>
          <a:off x="900113" y="1341438"/>
          <a:ext cx="6132512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Visio" r:id="rId4" imgW="7839075" imgH="2038350" progId="Visio.Drawing.11">
                  <p:embed/>
                </p:oleObj>
              </mc:Choice>
              <mc:Fallback>
                <p:oleObj name="Visio" r:id="rId4" imgW="7839075" imgH="2038350" progId="Visio.Drawing.11">
                  <p:embed/>
                  <p:pic>
                    <p:nvPicPr>
                      <p:cNvPr id="13316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1341438"/>
                        <a:ext cx="6132512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7" name="矩形 3"/>
          <p:cNvSpPr>
            <a:spLocks noChangeArrowheads="1"/>
          </p:cNvSpPr>
          <p:nvPr/>
        </p:nvSpPr>
        <p:spPr bwMode="auto">
          <a:xfrm>
            <a:off x="3419475" y="3141663"/>
            <a:ext cx="1108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>
                <a:solidFill>
                  <a:srgbClr val="0000FF"/>
                </a:solidFill>
              </a:rPr>
              <a:t>同步通信</a:t>
            </a:r>
          </a:p>
        </p:txBody>
      </p:sp>
      <p:sp>
        <p:nvSpPr>
          <p:cNvPr id="13318" name="矩形 4"/>
          <p:cNvSpPr>
            <a:spLocks noChangeArrowheads="1"/>
          </p:cNvSpPr>
          <p:nvPr/>
        </p:nvSpPr>
        <p:spPr bwMode="auto">
          <a:xfrm>
            <a:off x="517525" y="3544888"/>
            <a:ext cx="2620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rgbClr val="0000FF"/>
                </a:solidFill>
              </a:rPr>
              <a:t>4</a:t>
            </a:r>
            <a:r>
              <a:rPr lang="zh-CN" altLang="zh-CN">
                <a:solidFill>
                  <a:srgbClr val="0000FF"/>
                </a:solidFill>
              </a:rPr>
              <a:t>．串行通信的传送速率</a:t>
            </a:r>
          </a:p>
        </p:txBody>
      </p:sp>
      <p:sp>
        <p:nvSpPr>
          <p:cNvPr id="13319" name="矩形 5"/>
          <p:cNvSpPr>
            <a:spLocks noChangeArrowheads="1"/>
          </p:cNvSpPr>
          <p:nvPr/>
        </p:nvSpPr>
        <p:spPr bwMode="auto">
          <a:xfrm>
            <a:off x="647700" y="4149725"/>
            <a:ext cx="792003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       </a:t>
            </a:r>
            <a:r>
              <a:rPr lang="zh-CN" altLang="zh-CN"/>
              <a:t>每秒传送一个格式位就是</a:t>
            </a:r>
            <a:r>
              <a:rPr lang="en-US" altLang="zh-CN"/>
              <a:t>1</a:t>
            </a:r>
            <a:r>
              <a:rPr lang="zh-CN" altLang="zh-CN"/>
              <a:t>波特。即：</a:t>
            </a:r>
            <a:r>
              <a:rPr lang="en-US" altLang="zh-CN"/>
              <a:t>1</a:t>
            </a:r>
            <a:r>
              <a:rPr lang="zh-CN" altLang="zh-CN"/>
              <a:t>波特＝</a:t>
            </a:r>
            <a:r>
              <a:rPr lang="en-US" altLang="zh-CN"/>
              <a:t>1bps(</a:t>
            </a:r>
            <a:r>
              <a:rPr lang="zh-CN" altLang="zh-CN"/>
              <a:t>位</a:t>
            </a:r>
            <a:r>
              <a:rPr lang="en-US" altLang="zh-CN"/>
              <a:t>/</a:t>
            </a:r>
            <a:r>
              <a:rPr lang="zh-CN" altLang="zh-CN"/>
              <a:t>秒</a:t>
            </a:r>
            <a:r>
              <a:rPr lang="en-US" altLang="zh-CN"/>
              <a:t>)</a:t>
            </a:r>
            <a:r>
              <a:rPr lang="zh-CN" altLang="zh-CN"/>
              <a:t>。国际上规定一个标准的波特率系列是</a:t>
            </a:r>
            <a:r>
              <a:rPr lang="en-US" altLang="zh-CN">
                <a:solidFill>
                  <a:srgbClr val="FF0000"/>
                </a:solidFill>
              </a:rPr>
              <a:t>110,300,600,1200,1800,2400,4800,9600,19200</a:t>
            </a:r>
            <a:r>
              <a:rPr lang="zh-CN" altLang="zh-CN"/>
              <a:t>，异步通信允许发送方和接收方的时钟误差或波特率误差在</a:t>
            </a:r>
            <a:r>
              <a:rPr lang="en-US" altLang="zh-CN">
                <a:solidFill>
                  <a:srgbClr val="0000FF"/>
                </a:solidFill>
              </a:rPr>
              <a:t>2%-3%</a:t>
            </a:r>
            <a:r>
              <a:rPr lang="zh-CN" altLang="zh-CN"/>
              <a:t>之间。</a:t>
            </a:r>
          </a:p>
        </p:txBody>
      </p:sp>
    </p:spTree>
    <p:extLst>
      <p:ext uri="{BB962C8B-B14F-4D97-AF65-F5344CB8AC3E}">
        <p14:creationId xmlns:p14="http://schemas.microsoft.com/office/powerpoint/2010/main" val="3198254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 idx="4294967295"/>
          </p:nvPr>
        </p:nvSpPr>
        <p:spPr>
          <a:xfrm>
            <a:off x="925513" y="476250"/>
            <a:ext cx="8218487" cy="666750"/>
          </a:xfrm>
        </p:spPr>
        <p:txBody>
          <a:bodyPr/>
          <a:lstStyle/>
          <a:p>
            <a:pPr>
              <a:defRPr/>
            </a:pPr>
            <a:r>
              <a:rPr lang="zh-CN" altLang="en-US" sz="3200"/>
              <a:t>同步 异步的概念</a:t>
            </a:r>
          </a:p>
        </p:txBody>
      </p:sp>
      <p:sp>
        <p:nvSpPr>
          <p:cNvPr id="15363" name="内容占位符 2"/>
          <p:cNvSpPr>
            <a:spLocks noGrp="1"/>
          </p:cNvSpPr>
          <p:nvPr>
            <p:ph idx="4294967295"/>
          </p:nvPr>
        </p:nvSpPr>
        <p:spPr bwMode="auto">
          <a:xfrm>
            <a:off x="638629" y="1143000"/>
            <a:ext cx="8229600" cy="45815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dirty="0"/>
              <a:t>异步通信：处理器之间不使用公共的参考时钟，通信双方分别有自己的时钟源，但必须使用相同的波特率。例如</a:t>
            </a:r>
            <a:r>
              <a:rPr lang="en-US" altLang="zh-CN" sz="2800" dirty="0"/>
              <a:t>UART</a:t>
            </a:r>
            <a:r>
              <a:rPr lang="zh-CN" altLang="en-US" sz="2800" dirty="0"/>
              <a:t>就是属于串行异步通信。</a:t>
            </a:r>
            <a:endParaRPr lang="en-US" altLang="zh-CN" sz="2800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800" dirty="0"/>
              <a:t> </a:t>
            </a:r>
          </a:p>
          <a:p>
            <a:r>
              <a:rPr lang="zh-CN" altLang="en-US" sz="2800" dirty="0"/>
              <a:t>同步通信：由主机提供时钟与数据，从机使用该时钟接收数据或发送数据，即通信双方公用时钟源。例如：</a:t>
            </a:r>
            <a:r>
              <a:rPr lang="en-US" altLang="zh-CN" sz="2800" dirty="0"/>
              <a:t>SPI</a:t>
            </a:r>
            <a:r>
              <a:rPr lang="zh-CN" altLang="en-US" sz="2800" dirty="0"/>
              <a:t>和</a:t>
            </a:r>
            <a:r>
              <a:rPr lang="en-US" altLang="zh-CN" sz="2800" dirty="0"/>
              <a:t>I2C</a:t>
            </a:r>
            <a:r>
              <a:rPr lang="zh-CN" altLang="en-US" sz="2800" dirty="0"/>
              <a:t>就属于串行同步通信。 </a:t>
            </a:r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altLang="zh-CN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04594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 idx="4294967295"/>
          </p:nvPr>
        </p:nvSpPr>
        <p:spPr>
          <a:xfrm>
            <a:off x="925513" y="476250"/>
            <a:ext cx="8218487" cy="666750"/>
          </a:xfrm>
        </p:spPr>
        <p:txBody>
          <a:bodyPr/>
          <a:lstStyle/>
          <a:p>
            <a:pPr>
              <a:defRPr/>
            </a:pPr>
            <a:r>
              <a:rPr lang="zh-CN" altLang="en-US" sz="3200"/>
              <a:t>串行通信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4294967295"/>
          </p:nvPr>
        </p:nvSpPr>
        <p:spPr>
          <a:xfrm>
            <a:off x="0" y="1285875"/>
            <a:ext cx="8229600" cy="4581525"/>
          </a:xfrm>
        </p:spPr>
        <p:txBody>
          <a:bodyPr/>
          <a:lstStyle/>
          <a:p>
            <a:pPr>
              <a:defRPr/>
            </a:pPr>
            <a:r>
              <a:rPr lang="zh-CN" altLang="en-US" sz="2800" dirty="0"/>
              <a:t>在串行通信系统中，物理发送介质只需要一条信号线。发送器根据发送器和接收器之间指定的速率发送比特序列。要使通信双方同步，还需要一些额外的信息：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  <a:cs typeface="+mn-cs"/>
              </a:rPr>
              <a:t>起始位：加到要发送的信息的开头，以识别一个新数据的开始；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solidFill>
                  <a:srgbClr val="FF0000"/>
                </a:solidFill>
                <a:cs typeface="+mn-cs"/>
              </a:rPr>
              <a:t>停止位：加到要发送的信息的尾部，表示传输结束。 </a:t>
            </a:r>
          </a:p>
          <a:p>
            <a:pPr>
              <a:defRPr/>
            </a:pPr>
            <a:endParaRPr lang="zh-CN" altLang="en-US" sz="2400" dirty="0"/>
          </a:p>
        </p:txBody>
      </p:sp>
      <p:sp>
        <p:nvSpPr>
          <p:cNvPr id="16388" name="灯片编号占位符 3"/>
          <p:cNvSpPr>
            <a:spLocks noGrp="1"/>
          </p:cNvSpPr>
          <p:nvPr>
            <p:ph type="sldNum" sz="quarter" idx="429496729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E04231F-5863-4D67-9899-4968F3338E77}" type="slidenum">
              <a:rPr lang="en-US" altLang="zh-CN">
                <a:latin typeface="Arial Black" panose="020B0A04020102020204" pitchFamily="34" charset="0"/>
              </a:rPr>
              <a:pPr/>
              <a:t>32</a:t>
            </a:fld>
            <a:endParaRPr lang="en-US" altLang="zh-CN">
              <a:latin typeface="Arial Black" panose="020B0A04020102020204" pitchFamily="34" charset="0"/>
            </a:endParaRPr>
          </a:p>
        </p:txBody>
      </p:sp>
      <p:pic>
        <p:nvPicPr>
          <p:cNvPr id="1638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9363" y="4248150"/>
            <a:ext cx="6643687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44002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文本框 7170"/>
          <p:cNvSpPr txBox="1">
            <a:spLocks noChangeArrowheads="1"/>
          </p:cNvSpPr>
          <p:nvPr/>
        </p:nvSpPr>
        <p:spPr bwMode="auto">
          <a:xfrm>
            <a:off x="255588" y="166688"/>
            <a:ext cx="8709025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/>
              <a:t>什么是比特率？</a:t>
            </a:r>
          </a:p>
          <a:p>
            <a:r>
              <a:rPr lang="zh-CN" altLang="en-US" sz="2800" dirty="0"/>
              <a:t>每秒钟通过信道传输的信息量称为位传输速率，也就是每秒钟传送的二进制位数,简称比特率。</a:t>
            </a:r>
          </a:p>
          <a:p>
            <a:endParaRPr lang="zh-CN" altLang="en-US" sz="2800" dirty="0"/>
          </a:p>
          <a:p>
            <a:r>
              <a:rPr lang="zh-CN" altLang="en-US" sz="2800" dirty="0"/>
              <a:t>在UART中，单个数据单元的调制状态变化次数为1次，即单个数据每次只做一个编码变换，所以在单个调制状态对应的二进制位数为1。</a:t>
            </a:r>
          </a:p>
          <a:p>
            <a:r>
              <a:rPr lang="zh-CN" altLang="en-US" sz="2800" dirty="0"/>
              <a:t>       </a:t>
            </a:r>
          </a:p>
          <a:p>
            <a:r>
              <a:rPr lang="zh-CN" altLang="en-US" sz="2800" dirty="0"/>
              <a:t>UART通信，通信双方拥有相等的波特率。</a:t>
            </a:r>
          </a:p>
        </p:txBody>
      </p:sp>
    </p:spTree>
    <p:extLst>
      <p:ext uri="{BB962C8B-B14F-4D97-AF65-F5344CB8AC3E}">
        <p14:creationId xmlns:p14="http://schemas.microsoft.com/office/powerpoint/2010/main" val="2291087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文本框 17410"/>
          <p:cNvSpPr txBox="1"/>
          <p:nvPr/>
        </p:nvSpPr>
        <p:spPr>
          <a:xfrm>
            <a:off x="179388" y="549275"/>
            <a:ext cx="3027362" cy="5638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marL="1905" indent="-1905"/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常用波特率一览：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300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600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1200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2400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4800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9600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19200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38400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43000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56000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57600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455295">
              <a:buFont typeface="Wingdings" charset="2"/>
              <a:buChar char="Ø"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115200</a:t>
            </a:r>
            <a:endParaRPr lang="zh-CN" altLang="en-US" sz="2800" noProof="1">
              <a:latin typeface="Arial" charset="0"/>
              <a:ea typeface="宋体" charset="-122"/>
            </a:endParaRPr>
          </a:p>
        </p:txBody>
      </p:sp>
      <p:grpSp>
        <p:nvGrpSpPr>
          <p:cNvPr id="17412" name="Group 3"/>
          <p:cNvGrpSpPr>
            <a:grpSpLocks/>
          </p:cNvGrpSpPr>
          <p:nvPr/>
        </p:nvGrpSpPr>
        <p:grpSpPr bwMode="auto">
          <a:xfrm>
            <a:off x="5292725" y="1773238"/>
            <a:ext cx="2160588" cy="4249737"/>
            <a:chOff x="0" y="0"/>
            <a:chExt cx="1361" cy="2677"/>
          </a:xfrm>
        </p:grpSpPr>
        <p:sp>
          <p:nvSpPr>
            <p:cNvPr id="20484" name="Rectangle 4"/>
            <p:cNvSpPr>
              <a:spLocks noChangeArrowheads="1"/>
            </p:cNvSpPr>
            <p:nvPr/>
          </p:nvSpPr>
          <p:spPr bwMode="auto">
            <a:xfrm>
              <a:off x="0" y="0"/>
              <a:ext cx="1361" cy="545"/>
            </a:xfrm>
            <a:prstGeom prst="rect">
              <a:avLst/>
            </a:prstGeom>
            <a:solidFill>
              <a:srgbClr val="CC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zh-CN" altLang="en-US">
                  <a:latin typeface="Times New Roman" panose="02020603050405020304" pitchFamily="18" charset="0"/>
                </a:rPr>
                <a:t>设置指定</a:t>
              </a:r>
              <a:r>
                <a:rPr lang="en-US" altLang="zh-CN">
                  <a:latin typeface="Times New Roman" panose="02020603050405020304" pitchFamily="18" charset="0"/>
                </a:rPr>
                <a:t>UART</a:t>
              </a:r>
              <a:r>
                <a:rPr lang="zh-CN" altLang="en-US">
                  <a:latin typeface="Times New Roman" panose="02020603050405020304" pitchFamily="18" charset="0"/>
                </a:rPr>
                <a:t>的时钟速率</a:t>
              </a:r>
              <a:endParaRPr lang="en-US" altLang="zh-CN">
                <a:latin typeface="Times New Roman" panose="02020603050405020304" pitchFamily="18" charset="0"/>
              </a:endParaRPr>
            </a:p>
          </p:txBody>
        </p:sp>
        <p:sp>
          <p:nvSpPr>
            <p:cNvPr id="20485" name="Rectangle 5"/>
            <p:cNvSpPr>
              <a:spLocks noChangeArrowheads="1"/>
            </p:cNvSpPr>
            <p:nvPr/>
          </p:nvSpPr>
          <p:spPr bwMode="auto">
            <a:xfrm>
              <a:off x="0" y="772"/>
              <a:ext cx="1361" cy="272"/>
            </a:xfrm>
            <a:prstGeom prst="rect">
              <a:avLst/>
            </a:prstGeom>
            <a:solidFill>
              <a:srgbClr val="CC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zh-CN" altLang="en-US">
                  <a:latin typeface="Times New Roman" panose="02020603050405020304" pitchFamily="18" charset="0"/>
                </a:rPr>
                <a:t>设置串口波特率</a:t>
              </a:r>
            </a:p>
          </p:txBody>
        </p:sp>
        <p:sp>
          <p:nvSpPr>
            <p:cNvPr id="20486" name="Rectangle 6"/>
            <p:cNvSpPr>
              <a:spLocks noChangeArrowheads="1"/>
            </p:cNvSpPr>
            <p:nvPr/>
          </p:nvSpPr>
          <p:spPr bwMode="auto">
            <a:xfrm>
              <a:off x="0" y="1271"/>
              <a:ext cx="1361" cy="272"/>
            </a:xfrm>
            <a:prstGeom prst="rect">
              <a:avLst/>
            </a:prstGeom>
            <a:solidFill>
              <a:srgbClr val="CC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zh-CN" altLang="en-US">
                  <a:latin typeface="Times New Roman" panose="02020603050405020304" pitchFamily="18" charset="0"/>
                </a:rPr>
                <a:t>设置串口工作模式</a:t>
              </a:r>
            </a:p>
          </p:txBody>
        </p:sp>
        <p:sp>
          <p:nvSpPr>
            <p:cNvPr id="20487" name="Rectangle 7"/>
            <p:cNvSpPr>
              <a:spLocks noChangeArrowheads="1"/>
            </p:cNvSpPr>
            <p:nvPr/>
          </p:nvSpPr>
          <p:spPr bwMode="auto">
            <a:xfrm>
              <a:off x="0" y="1770"/>
              <a:ext cx="1361" cy="272"/>
            </a:xfrm>
            <a:prstGeom prst="rect">
              <a:avLst/>
            </a:prstGeom>
            <a:solidFill>
              <a:srgbClr val="CC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zh-CN" altLang="en-US">
                  <a:latin typeface="Times New Roman" panose="02020603050405020304" pitchFamily="18" charset="0"/>
                </a:rPr>
                <a:t>使能</a:t>
              </a:r>
              <a:r>
                <a:rPr lang="en-US" altLang="zh-CN">
                  <a:latin typeface="Times New Roman" panose="02020603050405020304" pitchFamily="18" charset="0"/>
                </a:rPr>
                <a:t>UART</a:t>
              </a:r>
              <a:endParaRPr lang="zh-CN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0488" name="Rectangle 8"/>
            <p:cNvSpPr>
              <a:spLocks noChangeArrowheads="1"/>
            </p:cNvSpPr>
            <p:nvPr/>
          </p:nvSpPr>
          <p:spPr bwMode="auto">
            <a:xfrm>
              <a:off x="0" y="2269"/>
              <a:ext cx="1361" cy="408"/>
            </a:xfrm>
            <a:prstGeom prst="rect">
              <a:avLst/>
            </a:prstGeom>
            <a:solidFill>
              <a:srgbClr val="CCFF99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lang="zh-CN" altLang="en-US">
                  <a:latin typeface="Times New Roman" panose="02020603050405020304" pitchFamily="18" charset="0"/>
                </a:rPr>
                <a:t>发送或接收数据</a:t>
              </a:r>
            </a:p>
          </p:txBody>
        </p:sp>
        <p:sp>
          <p:nvSpPr>
            <p:cNvPr id="20489" name="Line 9"/>
            <p:cNvSpPr>
              <a:spLocks noChangeShapeType="1"/>
            </p:cNvSpPr>
            <p:nvPr/>
          </p:nvSpPr>
          <p:spPr bwMode="auto">
            <a:xfrm>
              <a:off x="680" y="545"/>
              <a:ext cx="0" cy="2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0" name="Line 10"/>
            <p:cNvSpPr>
              <a:spLocks noChangeShapeType="1"/>
            </p:cNvSpPr>
            <p:nvPr/>
          </p:nvSpPr>
          <p:spPr bwMode="auto">
            <a:xfrm>
              <a:off x="680" y="1044"/>
              <a:ext cx="0" cy="2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1" name="Line 11"/>
            <p:cNvSpPr>
              <a:spLocks noChangeShapeType="1"/>
            </p:cNvSpPr>
            <p:nvPr/>
          </p:nvSpPr>
          <p:spPr bwMode="auto">
            <a:xfrm>
              <a:off x="680" y="1543"/>
              <a:ext cx="0" cy="2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92" name="Line 12"/>
            <p:cNvSpPr>
              <a:spLocks noChangeShapeType="1"/>
            </p:cNvSpPr>
            <p:nvPr/>
          </p:nvSpPr>
          <p:spPr bwMode="auto">
            <a:xfrm>
              <a:off x="680" y="2041"/>
              <a:ext cx="0" cy="2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0493" name="文本框 17421"/>
          <p:cNvSpPr txBox="1">
            <a:spLocks noChangeArrowheads="1"/>
          </p:cNvSpPr>
          <p:nvPr/>
        </p:nvSpPr>
        <p:spPr bwMode="auto">
          <a:xfrm>
            <a:off x="3924300" y="909638"/>
            <a:ext cx="50625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基本UART通信软件操作流程图</a:t>
            </a:r>
          </a:p>
        </p:txBody>
      </p:sp>
    </p:spTree>
    <p:extLst>
      <p:ext uri="{BB962C8B-B14F-4D97-AF65-F5344CB8AC3E}">
        <p14:creationId xmlns:p14="http://schemas.microsoft.com/office/powerpoint/2010/main" val="240061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37" y="219271"/>
            <a:ext cx="7773136" cy="29158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37" y="3135086"/>
            <a:ext cx="8014781" cy="372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702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文本框 21506"/>
          <p:cNvSpPr txBox="1"/>
          <p:nvPr/>
        </p:nvSpPr>
        <p:spPr>
          <a:xfrm>
            <a:off x="146050" y="84138"/>
            <a:ext cx="8674100" cy="560153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1905" indent="-1905"/>
            <a:r>
              <a:rPr lang="zh-CN" altLang="en-US" noProof="1">
                <a:latin typeface="Arial" charset="0"/>
                <a:ea typeface="宋体" charset="-122"/>
                <a:cs typeface="+mn-ea"/>
              </a:rPr>
              <a:t>简单总结CC3200 UART模块特点：</a:t>
            </a:r>
            <a:endParaRPr lang="zh-CN" altLang="en-US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可编程并且速度最高可到3Mb/s的波特率发生器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每路UART都有单独的16*8的发送/接收先进先出（FIFO）缓冲区来降低CPU处理中断服务程序的负载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FIFO的长度可编程，提供常规的双缓冲接口来实现一字节深的操作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FIFO的触发深度可以为FIFO长度的1/8、1/4、1/2、3/4和7/8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34099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标准的异步通信位如开始位、结束位和保持校验位  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34099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-奇偶校验或无校验位的产生和检测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>
              <a:buFont typeface="Wingdings" charset="2"/>
              <a:buNone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 -1或2停止位的产生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34099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硬件流支持请求发送（RTS）和清除发送（CTS）协议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34099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标准的FIFO队列深度中断和传输结束中断 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34099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使用uDMA控制器进行高效传输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>
              <a:buFont typeface="Wingdings" charset="2"/>
              <a:buNone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­单独的发送和接收通道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>
              <a:buFont typeface="Wingdings" charset="2"/>
              <a:buNone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­当FIFO里有数据时可以产生单次接收请求，在编程FIFO队列深度时可产生突发请求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>
              <a:buFont typeface="Wingdings" charset="2"/>
              <a:buNone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­当FIFO有空间时可以产生单次发送请求，在编程FIFO队列深度时课产生突发请求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34099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</a:t>
            </a:r>
            <a:r>
              <a:rPr lang="zh-CN" altLang="en-US" sz="2000" noProof="1">
                <a:solidFill>
                  <a:srgbClr val="FF0000"/>
                </a:solidFill>
                <a:latin typeface="Arial" charset="0"/>
                <a:ea typeface="宋体" charset="-122"/>
                <a:cs typeface="+mn-ea"/>
              </a:rPr>
              <a:t>产生波特率使用的时钟是系统时钟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。</a:t>
            </a:r>
            <a:endParaRPr lang="zh-CN" altLang="en-US" sz="2000" noProof="1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0674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图片 92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9144000" cy="623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1" name="文本框 9219"/>
          <p:cNvSpPr txBox="1">
            <a:spLocks noChangeArrowheads="1"/>
          </p:cNvSpPr>
          <p:nvPr/>
        </p:nvSpPr>
        <p:spPr bwMode="auto">
          <a:xfrm>
            <a:off x="107950" y="44450"/>
            <a:ext cx="8297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CC3200---&gt;UART模块   找出</a:t>
            </a:r>
            <a:r>
              <a:rPr lang="zh-CN" altLang="en-US" sz="2800">
                <a:solidFill>
                  <a:srgbClr val="FF3300"/>
                </a:solidFill>
              </a:rPr>
              <a:t>时钟源，波特率生成器</a:t>
            </a:r>
          </a:p>
        </p:txBody>
      </p:sp>
    </p:spTree>
    <p:extLst>
      <p:ext uri="{BB962C8B-B14F-4D97-AF65-F5344CB8AC3E}">
        <p14:creationId xmlns:p14="http://schemas.microsoft.com/office/powerpoint/2010/main" val="40891110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图片 102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3375"/>
            <a:ext cx="9144000" cy="6237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线形标注 2 10243"/>
          <p:cNvSpPr>
            <a:spLocks/>
          </p:cNvSpPr>
          <p:nvPr/>
        </p:nvSpPr>
        <p:spPr bwMode="auto">
          <a:xfrm rot="10800000">
            <a:off x="3276600" y="404813"/>
            <a:ext cx="1417638" cy="752475"/>
          </a:xfrm>
          <a:prstGeom prst="borderCallout2">
            <a:avLst>
              <a:gd name="adj1" fmla="val 84796"/>
              <a:gd name="adj2" fmla="val -5417"/>
              <a:gd name="adj3" fmla="val 84796"/>
              <a:gd name="adj4" fmla="val -37662"/>
              <a:gd name="adj5" fmla="val 33870"/>
              <a:gd name="adj6" fmla="val -154051"/>
            </a:avLst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13316" name="线形标注 2 10244"/>
          <p:cNvSpPr>
            <a:spLocks/>
          </p:cNvSpPr>
          <p:nvPr/>
        </p:nvSpPr>
        <p:spPr bwMode="auto">
          <a:xfrm rot="10800000">
            <a:off x="5219700" y="3644900"/>
            <a:ext cx="1419225" cy="752475"/>
          </a:xfrm>
          <a:prstGeom prst="borderCallout2">
            <a:avLst>
              <a:gd name="adj1" fmla="val 84796"/>
              <a:gd name="adj2" fmla="val -5417"/>
              <a:gd name="adj3" fmla="val 84796"/>
              <a:gd name="adj4" fmla="val -11329"/>
              <a:gd name="adj5" fmla="val 262667"/>
              <a:gd name="adj6" fmla="val -32782"/>
            </a:avLst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13317" name="线形标注 2 10245"/>
          <p:cNvSpPr>
            <a:spLocks/>
          </p:cNvSpPr>
          <p:nvPr/>
        </p:nvSpPr>
        <p:spPr bwMode="auto">
          <a:xfrm rot="10800000">
            <a:off x="7164388" y="3070225"/>
            <a:ext cx="769937" cy="1866900"/>
          </a:xfrm>
          <a:prstGeom prst="borderCallout2">
            <a:avLst>
              <a:gd name="adj1" fmla="val 93880"/>
              <a:gd name="adj2" fmla="val -9977"/>
              <a:gd name="adj3" fmla="val 93880"/>
              <a:gd name="adj4" fmla="val -19620"/>
              <a:gd name="adj5" fmla="val 60569"/>
              <a:gd name="adj6" fmla="val -54741"/>
            </a:avLst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13318" name="文本框 10246"/>
          <p:cNvSpPr txBox="1">
            <a:spLocks noChangeArrowheads="1"/>
          </p:cNvSpPr>
          <p:nvPr/>
        </p:nvSpPr>
        <p:spPr bwMode="auto">
          <a:xfrm>
            <a:off x="6588125" y="909638"/>
            <a:ext cx="15541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时钟控制模块</a:t>
            </a:r>
          </a:p>
        </p:txBody>
      </p:sp>
      <p:sp>
        <p:nvSpPr>
          <p:cNvPr id="13319" name="文本框 10247"/>
          <p:cNvSpPr txBox="1">
            <a:spLocks noChangeArrowheads="1"/>
          </p:cNvSpPr>
          <p:nvPr/>
        </p:nvSpPr>
        <p:spPr bwMode="auto">
          <a:xfrm>
            <a:off x="6661150" y="2060575"/>
            <a:ext cx="15541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波特率生成器</a:t>
            </a:r>
          </a:p>
        </p:txBody>
      </p:sp>
      <p:sp>
        <p:nvSpPr>
          <p:cNvPr id="13320" name="文本框 10248"/>
          <p:cNvSpPr txBox="1">
            <a:spLocks noChangeArrowheads="1"/>
          </p:cNvSpPr>
          <p:nvPr/>
        </p:nvSpPr>
        <p:spPr bwMode="auto">
          <a:xfrm>
            <a:off x="8027988" y="3789363"/>
            <a:ext cx="639762" cy="639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数据</a:t>
            </a:r>
          </a:p>
          <a:p>
            <a:r>
              <a:rPr lang="zh-CN" altLang="en-US"/>
              <a:t>收发</a:t>
            </a:r>
          </a:p>
        </p:txBody>
      </p:sp>
      <p:sp>
        <p:nvSpPr>
          <p:cNvPr id="13321" name="线形标注 2 10249"/>
          <p:cNvSpPr>
            <a:spLocks/>
          </p:cNvSpPr>
          <p:nvPr/>
        </p:nvSpPr>
        <p:spPr bwMode="auto">
          <a:xfrm>
            <a:off x="3276600" y="3717925"/>
            <a:ext cx="1454150" cy="679450"/>
          </a:xfrm>
          <a:prstGeom prst="borderCallout2">
            <a:avLst>
              <a:gd name="adj1" fmla="val 16806"/>
              <a:gd name="adj2" fmla="val -5241"/>
              <a:gd name="adj3" fmla="val 16806"/>
              <a:gd name="adj4" fmla="val -19565"/>
              <a:gd name="adj5" fmla="val -175069"/>
              <a:gd name="adj6" fmla="val -71181"/>
            </a:avLst>
          </a:prstGeom>
          <a:solidFill>
            <a:schemeClr val="bg1">
              <a:alpha val="0"/>
            </a:schemeClr>
          </a:solidFill>
          <a:ln w="31750">
            <a:solidFill>
              <a:srgbClr val="FF0000"/>
            </a:solidFill>
            <a:miter lim="800000"/>
            <a:headEnd/>
            <a:tailEnd/>
          </a:ln>
        </p:spPr>
        <p:txBody>
          <a:bodyPr lIns="90170" tIns="46990" rIns="90170" bIns="46990"/>
          <a:lstStyle/>
          <a:p>
            <a:pPr algn="ctr"/>
            <a:endParaRPr lang="zh-CN" altLang="zh-CN"/>
          </a:p>
        </p:txBody>
      </p:sp>
      <p:sp>
        <p:nvSpPr>
          <p:cNvPr id="13322" name="文本框 10250"/>
          <p:cNvSpPr txBox="1">
            <a:spLocks noChangeArrowheads="1"/>
          </p:cNvSpPr>
          <p:nvPr/>
        </p:nvSpPr>
        <p:spPr bwMode="auto">
          <a:xfrm>
            <a:off x="1044575" y="2276475"/>
            <a:ext cx="1262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UART数据</a:t>
            </a:r>
          </a:p>
        </p:txBody>
      </p:sp>
    </p:spTree>
    <p:extLst>
      <p:ext uri="{BB962C8B-B14F-4D97-AF65-F5344CB8AC3E}">
        <p14:creationId xmlns:p14="http://schemas.microsoft.com/office/powerpoint/2010/main" val="15213553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126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4338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文本框 11267"/>
          <p:cNvSpPr txBox="1">
            <a:spLocks noChangeArrowheads="1"/>
          </p:cNvSpPr>
          <p:nvPr/>
        </p:nvSpPr>
        <p:spPr bwMode="auto">
          <a:xfrm>
            <a:off x="107950" y="44450"/>
            <a:ext cx="38338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CC3200---&gt;UART模块 </a:t>
            </a:r>
            <a:endParaRPr lang="zh-CN" altLang="en-US" sz="2800">
              <a:solidFill>
                <a:srgbClr val="FF3300"/>
              </a:solidFill>
            </a:endParaRPr>
          </a:p>
        </p:txBody>
      </p:sp>
      <p:sp>
        <p:nvSpPr>
          <p:cNvPr id="14340" name="文本框 11268"/>
          <p:cNvSpPr txBox="1">
            <a:spLocks noChangeArrowheads="1"/>
          </p:cNvSpPr>
          <p:nvPr/>
        </p:nvSpPr>
        <p:spPr bwMode="auto">
          <a:xfrm>
            <a:off x="323850" y="476250"/>
            <a:ext cx="8410575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/>
              <a:t>从模块功能框图，我们得到以下两类单元：</a:t>
            </a:r>
          </a:p>
          <a:p>
            <a:r>
              <a:rPr lang="zh-CN" altLang="en-US" sz="2000"/>
              <a:t>一类：PIOSC、Systerm clock、DMA Request、interrupt、UnTx、UnRx;</a:t>
            </a:r>
          </a:p>
          <a:p>
            <a:r>
              <a:rPr lang="zh-CN" altLang="en-US" sz="2000"/>
              <a:t>另一类：</a:t>
            </a:r>
          </a:p>
        </p:txBody>
      </p:sp>
      <p:graphicFrame>
        <p:nvGraphicFramePr>
          <p:cNvPr id="11270" name="表格占位符 11269"/>
          <p:cNvGraphicFramePr>
            <a:graphicFrameLocks noGrp="1"/>
          </p:cNvGraphicFramePr>
          <p:nvPr>
            <p:ph type="tbl" idx="1"/>
          </p:nvPr>
        </p:nvGraphicFramePr>
        <p:xfrm>
          <a:off x="395288" y="1557338"/>
          <a:ext cx="8229600" cy="5156204"/>
        </p:xfrm>
        <a:graphic>
          <a:graphicData uri="http://schemas.openxmlformats.org/drawingml/2006/table">
            <a:tbl>
              <a:tblPr/>
              <a:tblGrid>
                <a:gridCol w="21034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81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47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94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 寄存器缩写</a:t>
                      </a: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寄存器全称</a:t>
                      </a: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功能块</a:t>
                      </a: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86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  <a:sym typeface="Arial" charset="0"/>
                        </a:rPr>
                        <a:t>UARTDR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  <a:sym typeface="Arial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  <a:sym typeface="Arial" charset="0"/>
                        </a:rPr>
                        <a:t>UART Data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  <a:sym typeface="Arial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UARTDR</a:t>
                      </a: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94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UARTRSR_UARTECR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UART Receive Status/Error Clear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Control/Status</a:t>
                      </a: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4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UARTFR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 Flag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Control/Status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782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UARTIBRD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UART Integer Baud-Rate Divisor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BaudRate Generator</a:t>
                      </a: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7822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UARTFBRD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 Fractional Baud-Rate Divisor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BaudRate Generator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94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UARTLCRH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 Line Control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Control/Status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94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 UARTCTL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 UART Control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Control/Status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782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UARTIFLS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 Interrupt FIFO Level Select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Interrupt Control</a:t>
                      </a: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7822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UARTIM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 Interrupt Mask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Interrupt Control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686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UARTRIS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 Raw Interrupt Status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Interrupt Control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941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 UARTMIS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UART Masked Interrupt Status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Interrupt Control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7823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 UARTICR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 Interrupt Clear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Interrupt Control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6867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UARTDMACTL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UART DMA Control 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 algn="ctr">
                        <a:buNone/>
                      </a:pP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Calibri" charset="0"/>
                        </a:rPr>
                        <a:t>DMA Control</a:t>
                      </a:r>
                    </a:p>
                  </a:txBody>
                  <a:tcPr marT="45858" marB="45858" anchor="ctr">
                    <a:lnL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0117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396" y="1039090"/>
            <a:ext cx="8038434" cy="4478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4524" y="5569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高级设置</a:t>
            </a:r>
          </a:p>
        </p:txBody>
      </p:sp>
    </p:spTree>
    <p:extLst>
      <p:ext uri="{BB962C8B-B14F-4D97-AF65-F5344CB8AC3E}">
        <p14:creationId xmlns:p14="http://schemas.microsoft.com/office/powerpoint/2010/main" val="1940339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文本框 12290"/>
          <p:cNvSpPr txBox="1">
            <a:spLocks noChangeArrowheads="1"/>
          </p:cNvSpPr>
          <p:nvPr/>
        </p:nvSpPr>
        <p:spPr bwMode="auto">
          <a:xfrm>
            <a:off x="34925" y="44450"/>
            <a:ext cx="90741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/>
              <a:t>通过对各个寄存器的位操作（读/写），控制各个功能工作，完成UART通信。</a:t>
            </a:r>
          </a:p>
        </p:txBody>
      </p:sp>
      <p:pic>
        <p:nvPicPr>
          <p:cNvPr id="15363" name="图片 1229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1438"/>
            <a:ext cx="79565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文本框 12292"/>
          <p:cNvSpPr txBox="1">
            <a:spLocks noChangeArrowheads="1"/>
          </p:cNvSpPr>
          <p:nvPr/>
        </p:nvSpPr>
        <p:spPr bwMode="auto">
          <a:xfrm>
            <a:off x="179388" y="2636838"/>
            <a:ext cx="6096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2800"/>
              <a:t>基本发送数据</a:t>
            </a:r>
          </a:p>
        </p:txBody>
      </p:sp>
      <p:sp>
        <p:nvSpPr>
          <p:cNvPr id="15365" name="箭头 820"/>
          <p:cNvSpPr>
            <a:spLocks noChangeShapeType="1"/>
          </p:cNvSpPr>
          <p:nvPr/>
        </p:nvSpPr>
        <p:spPr bwMode="auto">
          <a:xfrm>
            <a:off x="1331913" y="1628775"/>
            <a:ext cx="2592387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6" name="箭头 820"/>
          <p:cNvSpPr>
            <a:spLocks noChangeShapeType="1"/>
          </p:cNvSpPr>
          <p:nvPr/>
        </p:nvSpPr>
        <p:spPr bwMode="auto">
          <a:xfrm>
            <a:off x="1403350" y="1844675"/>
            <a:ext cx="25939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7" name="箭头 820"/>
          <p:cNvSpPr>
            <a:spLocks noChangeShapeType="1"/>
          </p:cNvSpPr>
          <p:nvPr/>
        </p:nvSpPr>
        <p:spPr bwMode="auto">
          <a:xfrm flipV="1">
            <a:off x="3565525" y="2420938"/>
            <a:ext cx="4699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8" name="箭头 820"/>
          <p:cNvSpPr>
            <a:spLocks noChangeShapeType="1"/>
          </p:cNvSpPr>
          <p:nvPr/>
        </p:nvSpPr>
        <p:spPr bwMode="auto">
          <a:xfrm>
            <a:off x="7669213" y="3430588"/>
            <a:ext cx="0" cy="431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69" name="箭头 820"/>
          <p:cNvSpPr>
            <a:spLocks noChangeShapeType="1"/>
          </p:cNvSpPr>
          <p:nvPr/>
        </p:nvSpPr>
        <p:spPr bwMode="auto">
          <a:xfrm flipV="1">
            <a:off x="3563938" y="5805488"/>
            <a:ext cx="4714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0" name="直接连接符 12298"/>
          <p:cNvSpPr>
            <a:spLocks noChangeShapeType="1"/>
          </p:cNvSpPr>
          <p:nvPr/>
        </p:nvSpPr>
        <p:spPr bwMode="auto">
          <a:xfrm>
            <a:off x="3635375" y="1844675"/>
            <a:ext cx="1588" cy="40322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1" name="直接连接符 12299"/>
          <p:cNvSpPr>
            <a:spLocks noChangeShapeType="1"/>
          </p:cNvSpPr>
          <p:nvPr/>
        </p:nvSpPr>
        <p:spPr bwMode="auto">
          <a:xfrm flipV="1">
            <a:off x="5148263" y="1917700"/>
            <a:ext cx="16573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2" name="箭头 820"/>
          <p:cNvSpPr>
            <a:spLocks noChangeShapeType="1"/>
          </p:cNvSpPr>
          <p:nvPr/>
        </p:nvSpPr>
        <p:spPr bwMode="auto">
          <a:xfrm flipV="1">
            <a:off x="8027988" y="4076700"/>
            <a:ext cx="360362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3" name="直接连接符 12301"/>
          <p:cNvSpPr>
            <a:spLocks noChangeShapeType="1"/>
          </p:cNvSpPr>
          <p:nvPr/>
        </p:nvSpPr>
        <p:spPr bwMode="auto">
          <a:xfrm flipV="1">
            <a:off x="6661150" y="3429000"/>
            <a:ext cx="10064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4" name="直接连接符 12302"/>
          <p:cNvSpPr>
            <a:spLocks noChangeShapeType="1"/>
          </p:cNvSpPr>
          <p:nvPr/>
        </p:nvSpPr>
        <p:spPr bwMode="auto">
          <a:xfrm flipV="1">
            <a:off x="6661150" y="4581525"/>
            <a:ext cx="431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5" name="直接连接符 12303"/>
          <p:cNvSpPr>
            <a:spLocks noChangeShapeType="1"/>
          </p:cNvSpPr>
          <p:nvPr/>
        </p:nvSpPr>
        <p:spPr bwMode="auto">
          <a:xfrm flipV="1">
            <a:off x="7092950" y="4221163"/>
            <a:ext cx="0" cy="3603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6" name="箭头 820"/>
          <p:cNvSpPr>
            <a:spLocks noChangeShapeType="1"/>
          </p:cNvSpPr>
          <p:nvPr/>
        </p:nvSpPr>
        <p:spPr bwMode="auto">
          <a:xfrm flipV="1">
            <a:off x="7092950" y="4221163"/>
            <a:ext cx="358775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7" name="箭头 820"/>
          <p:cNvSpPr>
            <a:spLocks noChangeShapeType="1"/>
          </p:cNvSpPr>
          <p:nvPr/>
        </p:nvSpPr>
        <p:spPr bwMode="auto">
          <a:xfrm flipV="1">
            <a:off x="3635375" y="3429000"/>
            <a:ext cx="4714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8" name="箭头 820"/>
          <p:cNvSpPr>
            <a:spLocks noChangeShapeType="1"/>
          </p:cNvSpPr>
          <p:nvPr/>
        </p:nvSpPr>
        <p:spPr bwMode="auto">
          <a:xfrm>
            <a:off x="6804025" y="1917700"/>
            <a:ext cx="0" cy="24479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79" name="直接连接符 12307"/>
          <p:cNvSpPr>
            <a:spLocks noChangeShapeType="1"/>
          </p:cNvSpPr>
          <p:nvPr/>
        </p:nvSpPr>
        <p:spPr bwMode="auto">
          <a:xfrm flipV="1">
            <a:off x="5148263" y="4510088"/>
            <a:ext cx="36036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0" name="直接连接符 12308"/>
          <p:cNvSpPr>
            <a:spLocks noChangeShapeType="1"/>
          </p:cNvSpPr>
          <p:nvPr/>
        </p:nvSpPr>
        <p:spPr bwMode="auto">
          <a:xfrm>
            <a:off x="5435600" y="4006850"/>
            <a:ext cx="1588" cy="5032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1" name="直接连接符 12309"/>
          <p:cNvSpPr>
            <a:spLocks noChangeShapeType="1"/>
          </p:cNvSpPr>
          <p:nvPr/>
        </p:nvSpPr>
        <p:spPr bwMode="auto">
          <a:xfrm flipV="1">
            <a:off x="5435600" y="3933825"/>
            <a:ext cx="36036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2" name="直接连接符 12310"/>
          <p:cNvSpPr>
            <a:spLocks noChangeShapeType="1"/>
          </p:cNvSpPr>
          <p:nvPr/>
        </p:nvSpPr>
        <p:spPr bwMode="auto">
          <a:xfrm>
            <a:off x="4572000" y="6669088"/>
            <a:ext cx="2520950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3" name="箭头 820"/>
          <p:cNvSpPr>
            <a:spLocks noChangeShapeType="1"/>
          </p:cNvSpPr>
          <p:nvPr/>
        </p:nvSpPr>
        <p:spPr bwMode="auto">
          <a:xfrm flipH="1" flipV="1">
            <a:off x="7164388" y="3933825"/>
            <a:ext cx="1587" cy="2808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4" name="直接连接符 12312"/>
          <p:cNvSpPr>
            <a:spLocks noChangeShapeType="1"/>
          </p:cNvSpPr>
          <p:nvPr/>
        </p:nvSpPr>
        <p:spPr bwMode="auto">
          <a:xfrm flipH="1">
            <a:off x="5292725" y="2997200"/>
            <a:ext cx="0" cy="25034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5" name="箭头 820"/>
          <p:cNvSpPr>
            <a:spLocks noChangeShapeType="1"/>
          </p:cNvSpPr>
          <p:nvPr/>
        </p:nvSpPr>
        <p:spPr bwMode="auto">
          <a:xfrm flipV="1">
            <a:off x="5292725" y="2997200"/>
            <a:ext cx="4699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386" name="箭头 820"/>
          <p:cNvSpPr>
            <a:spLocks noChangeShapeType="1"/>
          </p:cNvSpPr>
          <p:nvPr/>
        </p:nvSpPr>
        <p:spPr bwMode="auto">
          <a:xfrm flipH="1" flipV="1">
            <a:off x="4572000" y="6021388"/>
            <a:ext cx="0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9882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文本框 13314"/>
          <p:cNvSpPr txBox="1">
            <a:spLocks noChangeArrowheads="1"/>
          </p:cNvSpPr>
          <p:nvPr/>
        </p:nvSpPr>
        <p:spPr bwMode="auto">
          <a:xfrm>
            <a:off x="34925" y="44450"/>
            <a:ext cx="90741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/>
              <a:t>通过对各个寄存器的位操作（读/写），控制各个功能工作，完成UART通信。</a:t>
            </a:r>
          </a:p>
        </p:txBody>
      </p:sp>
      <p:pic>
        <p:nvPicPr>
          <p:cNvPr id="16387" name="图片 133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1438"/>
            <a:ext cx="79565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文本框 13316"/>
          <p:cNvSpPr txBox="1">
            <a:spLocks noChangeArrowheads="1"/>
          </p:cNvSpPr>
          <p:nvPr/>
        </p:nvSpPr>
        <p:spPr bwMode="auto">
          <a:xfrm>
            <a:off x="179388" y="2636838"/>
            <a:ext cx="6096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2800"/>
              <a:t>基本发送数据</a:t>
            </a:r>
          </a:p>
        </p:txBody>
      </p:sp>
      <p:sp>
        <p:nvSpPr>
          <p:cNvPr id="16389" name="箭头 820"/>
          <p:cNvSpPr>
            <a:spLocks noChangeShapeType="1"/>
          </p:cNvSpPr>
          <p:nvPr/>
        </p:nvSpPr>
        <p:spPr bwMode="auto">
          <a:xfrm>
            <a:off x="1331913" y="1628775"/>
            <a:ext cx="2592387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0" name="箭头 820"/>
          <p:cNvSpPr>
            <a:spLocks noChangeShapeType="1"/>
          </p:cNvSpPr>
          <p:nvPr/>
        </p:nvSpPr>
        <p:spPr bwMode="auto">
          <a:xfrm>
            <a:off x="1403350" y="1844675"/>
            <a:ext cx="25939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1" name="箭头 820"/>
          <p:cNvSpPr>
            <a:spLocks noChangeShapeType="1"/>
          </p:cNvSpPr>
          <p:nvPr/>
        </p:nvSpPr>
        <p:spPr bwMode="auto">
          <a:xfrm flipV="1">
            <a:off x="3565525" y="2420938"/>
            <a:ext cx="4699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2" name="箭头 820"/>
          <p:cNvSpPr>
            <a:spLocks noChangeShapeType="1"/>
          </p:cNvSpPr>
          <p:nvPr/>
        </p:nvSpPr>
        <p:spPr bwMode="auto">
          <a:xfrm>
            <a:off x="7669213" y="3430588"/>
            <a:ext cx="0" cy="4318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3" name="箭头 820"/>
          <p:cNvSpPr>
            <a:spLocks noChangeShapeType="1"/>
          </p:cNvSpPr>
          <p:nvPr/>
        </p:nvSpPr>
        <p:spPr bwMode="auto">
          <a:xfrm flipV="1">
            <a:off x="3563938" y="5805488"/>
            <a:ext cx="4714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4" name="直接连接符 13322"/>
          <p:cNvSpPr>
            <a:spLocks noChangeShapeType="1"/>
          </p:cNvSpPr>
          <p:nvPr/>
        </p:nvSpPr>
        <p:spPr bwMode="auto">
          <a:xfrm>
            <a:off x="3635375" y="1844675"/>
            <a:ext cx="1588" cy="40322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5" name="直接连接符 13323"/>
          <p:cNvSpPr>
            <a:spLocks noChangeShapeType="1"/>
          </p:cNvSpPr>
          <p:nvPr/>
        </p:nvSpPr>
        <p:spPr bwMode="auto">
          <a:xfrm flipV="1">
            <a:off x="5148263" y="1917700"/>
            <a:ext cx="16573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" name="箭头 820"/>
          <p:cNvSpPr>
            <a:spLocks noChangeShapeType="1"/>
          </p:cNvSpPr>
          <p:nvPr/>
        </p:nvSpPr>
        <p:spPr bwMode="auto">
          <a:xfrm flipV="1">
            <a:off x="8027988" y="4076700"/>
            <a:ext cx="360362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7" name="直接连接符 13325"/>
          <p:cNvSpPr>
            <a:spLocks noChangeShapeType="1"/>
          </p:cNvSpPr>
          <p:nvPr/>
        </p:nvSpPr>
        <p:spPr bwMode="auto">
          <a:xfrm flipV="1">
            <a:off x="6661150" y="3429000"/>
            <a:ext cx="10064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8" name="直接连接符 13326"/>
          <p:cNvSpPr>
            <a:spLocks noChangeShapeType="1"/>
          </p:cNvSpPr>
          <p:nvPr/>
        </p:nvSpPr>
        <p:spPr bwMode="auto">
          <a:xfrm flipV="1">
            <a:off x="6661150" y="4581525"/>
            <a:ext cx="431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9" name="直接连接符 13327"/>
          <p:cNvSpPr>
            <a:spLocks noChangeShapeType="1"/>
          </p:cNvSpPr>
          <p:nvPr/>
        </p:nvSpPr>
        <p:spPr bwMode="auto">
          <a:xfrm flipV="1">
            <a:off x="7092950" y="4221163"/>
            <a:ext cx="0" cy="3603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0" name="箭头 820"/>
          <p:cNvSpPr>
            <a:spLocks noChangeShapeType="1"/>
          </p:cNvSpPr>
          <p:nvPr/>
        </p:nvSpPr>
        <p:spPr bwMode="auto">
          <a:xfrm flipV="1">
            <a:off x="7092950" y="4221163"/>
            <a:ext cx="358775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1" name="箭头 820"/>
          <p:cNvSpPr>
            <a:spLocks noChangeShapeType="1"/>
          </p:cNvSpPr>
          <p:nvPr/>
        </p:nvSpPr>
        <p:spPr bwMode="auto">
          <a:xfrm flipV="1">
            <a:off x="3635375" y="3429000"/>
            <a:ext cx="4714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2" name="箭头 820"/>
          <p:cNvSpPr>
            <a:spLocks noChangeShapeType="1"/>
          </p:cNvSpPr>
          <p:nvPr/>
        </p:nvSpPr>
        <p:spPr bwMode="auto">
          <a:xfrm>
            <a:off x="6804025" y="1917700"/>
            <a:ext cx="0" cy="24479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3" name="直接连接符 13331"/>
          <p:cNvSpPr>
            <a:spLocks noChangeShapeType="1"/>
          </p:cNvSpPr>
          <p:nvPr/>
        </p:nvSpPr>
        <p:spPr bwMode="auto">
          <a:xfrm flipV="1">
            <a:off x="5148263" y="4510088"/>
            <a:ext cx="36036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4" name="直接连接符 13332"/>
          <p:cNvSpPr>
            <a:spLocks noChangeShapeType="1"/>
          </p:cNvSpPr>
          <p:nvPr/>
        </p:nvSpPr>
        <p:spPr bwMode="auto">
          <a:xfrm>
            <a:off x="5435600" y="4006850"/>
            <a:ext cx="1588" cy="5032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5" name="直接连接符 13333"/>
          <p:cNvSpPr>
            <a:spLocks noChangeShapeType="1"/>
          </p:cNvSpPr>
          <p:nvPr/>
        </p:nvSpPr>
        <p:spPr bwMode="auto">
          <a:xfrm flipV="1">
            <a:off x="5435600" y="3933825"/>
            <a:ext cx="36036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6" name="直接连接符 13334"/>
          <p:cNvSpPr>
            <a:spLocks noChangeShapeType="1"/>
          </p:cNvSpPr>
          <p:nvPr/>
        </p:nvSpPr>
        <p:spPr bwMode="auto">
          <a:xfrm>
            <a:off x="4572000" y="6669088"/>
            <a:ext cx="2520950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7" name="箭头 820"/>
          <p:cNvSpPr>
            <a:spLocks noChangeShapeType="1"/>
          </p:cNvSpPr>
          <p:nvPr/>
        </p:nvSpPr>
        <p:spPr bwMode="auto">
          <a:xfrm flipH="1" flipV="1">
            <a:off x="7164388" y="3933825"/>
            <a:ext cx="1587" cy="2808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8" name="箭头 820"/>
          <p:cNvSpPr>
            <a:spLocks noChangeShapeType="1"/>
          </p:cNvSpPr>
          <p:nvPr/>
        </p:nvSpPr>
        <p:spPr bwMode="auto">
          <a:xfrm flipV="1">
            <a:off x="5292725" y="2997200"/>
            <a:ext cx="4699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09" name="箭头 820"/>
          <p:cNvSpPr>
            <a:spLocks noChangeShapeType="1"/>
          </p:cNvSpPr>
          <p:nvPr/>
        </p:nvSpPr>
        <p:spPr bwMode="auto">
          <a:xfrm flipH="1" flipV="1">
            <a:off x="4572000" y="6021388"/>
            <a:ext cx="0" cy="6477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410" name="直接连接符 13338"/>
          <p:cNvSpPr>
            <a:spLocks noChangeShapeType="1"/>
          </p:cNvSpPr>
          <p:nvPr/>
        </p:nvSpPr>
        <p:spPr bwMode="auto">
          <a:xfrm>
            <a:off x="5292725" y="2997200"/>
            <a:ext cx="0" cy="25209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199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0" name="文本框 14338"/>
          <p:cNvSpPr txBox="1">
            <a:spLocks noChangeArrowheads="1"/>
          </p:cNvSpPr>
          <p:nvPr/>
        </p:nvSpPr>
        <p:spPr bwMode="auto">
          <a:xfrm>
            <a:off x="34925" y="44450"/>
            <a:ext cx="90741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/>
              <a:t>通过对各个寄存器的位操作（读/写），控制各个功能工作，完成UART通信。</a:t>
            </a:r>
          </a:p>
        </p:txBody>
      </p:sp>
      <p:pic>
        <p:nvPicPr>
          <p:cNvPr id="17411" name="图片 143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341438"/>
            <a:ext cx="7956550" cy="542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文本框 14340"/>
          <p:cNvSpPr txBox="1">
            <a:spLocks noChangeArrowheads="1"/>
          </p:cNvSpPr>
          <p:nvPr/>
        </p:nvSpPr>
        <p:spPr bwMode="auto">
          <a:xfrm>
            <a:off x="179388" y="2636838"/>
            <a:ext cx="6096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/>
          <a:p>
            <a:r>
              <a:rPr lang="zh-CN" altLang="en-US" sz="2800"/>
              <a:t>基本接受数据</a:t>
            </a:r>
          </a:p>
        </p:txBody>
      </p:sp>
      <p:sp>
        <p:nvSpPr>
          <p:cNvPr id="17413" name="箭头 820"/>
          <p:cNvSpPr>
            <a:spLocks noChangeShapeType="1"/>
          </p:cNvSpPr>
          <p:nvPr/>
        </p:nvSpPr>
        <p:spPr bwMode="auto">
          <a:xfrm>
            <a:off x="1331913" y="1628775"/>
            <a:ext cx="2592387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4" name="箭头 820"/>
          <p:cNvSpPr>
            <a:spLocks noChangeShapeType="1"/>
          </p:cNvSpPr>
          <p:nvPr/>
        </p:nvSpPr>
        <p:spPr bwMode="auto">
          <a:xfrm>
            <a:off x="1403350" y="1844675"/>
            <a:ext cx="259397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5" name="箭头 820"/>
          <p:cNvSpPr>
            <a:spLocks noChangeShapeType="1"/>
          </p:cNvSpPr>
          <p:nvPr/>
        </p:nvSpPr>
        <p:spPr bwMode="auto">
          <a:xfrm flipV="1">
            <a:off x="3565525" y="2420938"/>
            <a:ext cx="4699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6" name="箭头 820"/>
          <p:cNvSpPr>
            <a:spLocks noChangeShapeType="1"/>
          </p:cNvSpPr>
          <p:nvPr/>
        </p:nvSpPr>
        <p:spPr bwMode="auto">
          <a:xfrm flipH="1">
            <a:off x="6661150" y="5807075"/>
            <a:ext cx="10064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7" name="箭头 820"/>
          <p:cNvSpPr>
            <a:spLocks noChangeShapeType="1"/>
          </p:cNvSpPr>
          <p:nvPr/>
        </p:nvSpPr>
        <p:spPr bwMode="auto">
          <a:xfrm flipV="1">
            <a:off x="3563938" y="5805488"/>
            <a:ext cx="4714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8" name="直接连接符 14346"/>
          <p:cNvSpPr>
            <a:spLocks noChangeShapeType="1"/>
          </p:cNvSpPr>
          <p:nvPr/>
        </p:nvSpPr>
        <p:spPr bwMode="auto">
          <a:xfrm>
            <a:off x="3635375" y="1844675"/>
            <a:ext cx="1588" cy="403225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9" name="直接连接符 14347"/>
          <p:cNvSpPr>
            <a:spLocks noChangeShapeType="1"/>
          </p:cNvSpPr>
          <p:nvPr/>
        </p:nvSpPr>
        <p:spPr bwMode="auto">
          <a:xfrm flipV="1">
            <a:off x="5148263" y="1917700"/>
            <a:ext cx="16573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0" name="箭头 820"/>
          <p:cNvSpPr>
            <a:spLocks noChangeShapeType="1"/>
          </p:cNvSpPr>
          <p:nvPr/>
        </p:nvSpPr>
        <p:spPr bwMode="auto">
          <a:xfrm flipH="1" flipV="1">
            <a:off x="8027988" y="4941888"/>
            <a:ext cx="43338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1" name="直接连接符 14349"/>
          <p:cNvSpPr>
            <a:spLocks noChangeShapeType="1"/>
          </p:cNvSpPr>
          <p:nvPr/>
        </p:nvSpPr>
        <p:spPr bwMode="auto">
          <a:xfrm flipV="1">
            <a:off x="7667625" y="5156200"/>
            <a:ext cx="1588" cy="6492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2" name="直接连接符 14350"/>
          <p:cNvSpPr>
            <a:spLocks noChangeShapeType="1"/>
          </p:cNvSpPr>
          <p:nvPr/>
        </p:nvSpPr>
        <p:spPr bwMode="auto">
          <a:xfrm flipV="1">
            <a:off x="6661150" y="4581525"/>
            <a:ext cx="431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3" name="直接连接符 14351"/>
          <p:cNvSpPr>
            <a:spLocks noChangeShapeType="1"/>
          </p:cNvSpPr>
          <p:nvPr/>
        </p:nvSpPr>
        <p:spPr bwMode="auto">
          <a:xfrm flipV="1">
            <a:off x="7092950" y="4221163"/>
            <a:ext cx="0" cy="360362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4" name="箭头 820"/>
          <p:cNvSpPr>
            <a:spLocks noChangeShapeType="1"/>
          </p:cNvSpPr>
          <p:nvPr/>
        </p:nvSpPr>
        <p:spPr bwMode="auto">
          <a:xfrm flipV="1">
            <a:off x="7092950" y="4221163"/>
            <a:ext cx="358775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5" name="箭头 820"/>
          <p:cNvSpPr>
            <a:spLocks noChangeShapeType="1"/>
          </p:cNvSpPr>
          <p:nvPr/>
        </p:nvSpPr>
        <p:spPr bwMode="auto">
          <a:xfrm flipV="1">
            <a:off x="3635375" y="3429000"/>
            <a:ext cx="4714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6" name="箭头 820"/>
          <p:cNvSpPr>
            <a:spLocks noChangeShapeType="1"/>
          </p:cNvSpPr>
          <p:nvPr/>
        </p:nvSpPr>
        <p:spPr bwMode="auto">
          <a:xfrm>
            <a:off x="6804025" y="1917700"/>
            <a:ext cx="0" cy="244792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7" name="直接连接符 14355"/>
          <p:cNvSpPr>
            <a:spLocks noChangeShapeType="1"/>
          </p:cNvSpPr>
          <p:nvPr/>
        </p:nvSpPr>
        <p:spPr bwMode="auto">
          <a:xfrm flipV="1">
            <a:off x="5435600" y="5661025"/>
            <a:ext cx="360363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8" name="直接连接符 14356"/>
          <p:cNvSpPr>
            <a:spLocks noChangeShapeType="1"/>
          </p:cNvSpPr>
          <p:nvPr/>
        </p:nvSpPr>
        <p:spPr bwMode="auto">
          <a:xfrm flipH="1">
            <a:off x="5435600" y="4727575"/>
            <a:ext cx="1588" cy="93503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29" name="箭头 820"/>
          <p:cNvSpPr>
            <a:spLocks noChangeShapeType="1"/>
          </p:cNvSpPr>
          <p:nvPr/>
        </p:nvSpPr>
        <p:spPr bwMode="auto">
          <a:xfrm flipH="1" flipV="1">
            <a:off x="5146675" y="4724400"/>
            <a:ext cx="288925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6572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文本框 15362"/>
          <p:cNvSpPr txBox="1">
            <a:spLocks noChangeArrowheads="1"/>
          </p:cNvSpPr>
          <p:nvPr/>
        </p:nvSpPr>
        <p:spPr bwMode="auto">
          <a:xfrm>
            <a:off x="323850" y="117475"/>
            <a:ext cx="8539163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/>
              <a:t>无论在基本发送还是基本接受（无中断，也没进行DMA操作），基本都对如下寄存器进行操作。</a:t>
            </a:r>
          </a:p>
          <a:p>
            <a:r>
              <a:rPr lang="zh-CN" altLang="en-US" sz="2800" dirty="0"/>
              <a:t>UARTBRD、UARTFBRD波特率生成器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BRD</a:t>
            </a:r>
            <a:r>
              <a:rPr lang="zh-CN" altLang="en-US" sz="2800" dirty="0"/>
              <a:t> = BRDI + BRDF = UARTSysClk / (ClkDiv * Baud Rate)</a:t>
            </a:r>
          </a:p>
          <a:p>
            <a:r>
              <a:rPr lang="zh-CN" altLang="en-US" sz="2800" dirty="0"/>
              <a:t>UARTFBRD[DIVFRAC] = integer(BRDF * 64 + 0.5)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UARTDR</a:t>
            </a:r>
            <a:r>
              <a:rPr lang="zh-CN" altLang="en-US" sz="2800" dirty="0"/>
              <a:t>---UART数据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UARTCTL</a:t>
            </a:r>
            <a:r>
              <a:rPr lang="zh-CN" altLang="en-US" sz="2800" dirty="0"/>
              <a:t>---UART控制</a:t>
            </a:r>
          </a:p>
          <a:p>
            <a:r>
              <a:rPr lang="zh-CN" altLang="en-US" sz="2800" dirty="0"/>
              <a:t>UARTRSR、UARTFR---UART数据传输状态</a:t>
            </a:r>
          </a:p>
          <a:p>
            <a:r>
              <a:rPr lang="zh-CN" altLang="en-US" sz="2800" dirty="0"/>
              <a:t>UARTCRH---UART数据格式</a:t>
            </a:r>
          </a:p>
        </p:txBody>
      </p:sp>
      <p:pic>
        <p:nvPicPr>
          <p:cNvPr id="18435" name="图片 1536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5373688"/>
            <a:ext cx="52959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文本框 15364"/>
          <p:cNvSpPr txBox="1">
            <a:spLocks noChangeArrowheads="1"/>
          </p:cNvSpPr>
          <p:nvPr/>
        </p:nvSpPr>
        <p:spPr bwMode="auto">
          <a:xfrm>
            <a:off x="576263" y="4895850"/>
            <a:ext cx="26336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UART数据传输帧格式：</a:t>
            </a:r>
          </a:p>
        </p:txBody>
      </p:sp>
    </p:spTree>
    <p:extLst>
      <p:ext uri="{BB962C8B-B14F-4D97-AF65-F5344CB8AC3E}">
        <p14:creationId xmlns:p14="http://schemas.microsoft.com/office/powerpoint/2010/main" val="4164522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文本框 16386"/>
          <p:cNvSpPr txBox="1">
            <a:spLocks noChangeArrowheads="1"/>
          </p:cNvSpPr>
          <p:nvPr/>
        </p:nvSpPr>
        <p:spPr bwMode="auto">
          <a:xfrm>
            <a:off x="246063" y="142875"/>
            <a:ext cx="86042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/>
              <a:t>CC3200如何快速对这些寄存器进行操作---使用库函数</a:t>
            </a:r>
          </a:p>
        </p:txBody>
      </p:sp>
      <p:sp>
        <p:nvSpPr>
          <p:cNvPr id="19459" name="文本框 16387"/>
          <p:cNvSpPr txBox="1">
            <a:spLocks noChangeArrowheads="1"/>
          </p:cNvSpPr>
          <p:nvPr/>
        </p:nvSpPr>
        <p:spPr bwMode="auto">
          <a:xfrm>
            <a:off x="107950" y="730250"/>
            <a:ext cx="8858250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dirty="0"/>
              <a:t>EG: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MAP_PRCMPeripheralClkEnable(PRCM_UARTA0, PRCM_RUN_MODE_CLK);</a:t>
            </a: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 MAP_PinTypeUART(PIN_55, PIN_MODE_3);</a:t>
            </a:r>
          </a:p>
          <a:p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MAP_PinTypeUART(PIN_57, PIN_MODE_3);</a:t>
            </a:r>
          </a:p>
          <a:p>
            <a:endParaRPr lang="zh-CN" altLang="en-US" dirty="0"/>
          </a:p>
          <a:p>
            <a:r>
              <a:rPr lang="zh-CN" altLang="en-US" dirty="0"/>
              <a:t>MAP_UARTConfigSetExpClk(CONSOLE,MAP_PRCMPeripheralClockGet(CONSOLE_PERIPH),</a:t>
            </a:r>
          </a:p>
          <a:p>
            <a:endParaRPr lang="zh-CN" altLang="en-US" dirty="0"/>
          </a:p>
          <a:p>
            <a:r>
              <a:rPr lang="zh-CN" altLang="en-US" dirty="0"/>
              <a:t>                            UART_BAUD_RATE,</a:t>
            </a:r>
          </a:p>
          <a:p>
            <a:endParaRPr lang="zh-CN" altLang="en-US" dirty="0"/>
          </a:p>
          <a:p>
            <a:r>
              <a:rPr lang="zh-CN" altLang="en-US" dirty="0"/>
              <a:t>                            (UART_CONFIG_</a:t>
            </a:r>
            <a:r>
              <a:rPr lang="zh-CN" altLang="en-US" dirty="0">
                <a:solidFill>
                  <a:srgbClr val="FF0000"/>
                </a:solidFill>
              </a:rPr>
              <a:t>WLEN_8 </a:t>
            </a:r>
            <a:r>
              <a:rPr lang="zh-CN" altLang="en-US" dirty="0"/>
              <a:t>| UART_CONFIG_</a:t>
            </a:r>
            <a:r>
              <a:rPr lang="zh-CN" altLang="en-US" dirty="0">
                <a:solidFill>
                  <a:srgbClr val="FF0000"/>
                </a:solidFill>
              </a:rPr>
              <a:t>STOP_ONE </a:t>
            </a:r>
            <a:r>
              <a:rPr lang="zh-CN" altLang="en-US" dirty="0"/>
              <a:t>|</a:t>
            </a:r>
          </a:p>
          <a:p>
            <a:endParaRPr lang="zh-CN" altLang="en-US" dirty="0"/>
          </a:p>
          <a:p>
            <a:r>
              <a:rPr lang="zh-CN" altLang="en-US" dirty="0"/>
              <a:t>                            UART_CONFIG_</a:t>
            </a:r>
            <a:r>
              <a:rPr lang="zh-CN" altLang="en-US" dirty="0">
                <a:solidFill>
                  <a:srgbClr val="FF0000"/>
                </a:solidFill>
              </a:rPr>
              <a:t>PAR_NONE))</a:t>
            </a:r>
            <a:r>
              <a:rPr lang="zh-CN" altLang="en-US" dirty="0"/>
              <a:t>;</a:t>
            </a:r>
          </a:p>
          <a:p>
            <a:endParaRPr lang="zh-CN" altLang="en-US" dirty="0"/>
          </a:p>
          <a:p>
            <a:r>
              <a:rPr lang="zh-CN" altLang="en-US" b="1" dirty="0"/>
              <a:t>cCharacter = UartGetChar();</a:t>
            </a:r>
          </a:p>
          <a:p>
            <a:endParaRPr lang="zh-CN" altLang="en-US" dirty="0"/>
          </a:p>
          <a:p>
            <a:r>
              <a:rPr lang="zh-CN" altLang="en-US" b="1" dirty="0"/>
              <a:t>UartPutChar(cCharacter);</a:t>
            </a:r>
          </a:p>
        </p:txBody>
      </p:sp>
    </p:spTree>
    <p:extLst>
      <p:ext uri="{BB962C8B-B14F-4D97-AF65-F5344CB8AC3E}">
        <p14:creationId xmlns:p14="http://schemas.microsoft.com/office/powerpoint/2010/main" val="39206511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文本框 19458"/>
          <p:cNvSpPr txBox="1">
            <a:spLocks noChangeArrowheads="1"/>
          </p:cNvSpPr>
          <p:nvPr/>
        </p:nvSpPr>
        <p:spPr bwMode="auto">
          <a:xfrm>
            <a:off x="312738" y="101600"/>
            <a:ext cx="8580437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/>
              <a:t>RS232简介：</a:t>
            </a:r>
            <a:endParaRPr lang="en-US" altLang="zh-CN" sz="2800" dirty="0"/>
          </a:p>
          <a:p>
            <a:r>
              <a:rPr lang="zh-CN" altLang="en-US" sz="2800" dirty="0"/>
              <a:t>RS232是UART的一种，它采用的232电平。接口的电气特性 在RS-232-C中任何一条信号线的电压均为负逻辑关系。即：逻 辑“1”，-5— -15V；逻辑“0” +5— +15V 。</a:t>
            </a:r>
            <a:endParaRPr lang="en-US" altLang="zh-CN" sz="2800" dirty="0"/>
          </a:p>
          <a:p>
            <a:r>
              <a:rPr lang="zh-CN" altLang="en-US" sz="2800" dirty="0"/>
              <a:t>一般单片机UART，采用的是TTL电平。所以我们通常MCU与PC之间进行通信是需要电平转换。</a:t>
            </a:r>
          </a:p>
          <a:p>
            <a:r>
              <a:rPr lang="zh-CN" altLang="en-US" sz="2800" dirty="0"/>
              <a:t>传输距离有限，只能用在</a:t>
            </a:r>
            <a:r>
              <a:rPr lang="en-US" altLang="zh-CN" sz="2800" dirty="0"/>
              <a:t>15</a:t>
            </a:r>
            <a:r>
              <a:rPr lang="zh-CN" altLang="en-US" sz="2800" dirty="0"/>
              <a:t>米左右</a:t>
            </a:r>
            <a:r>
              <a:rPr lang="zh-CN" altLang="en-US" dirty="0"/>
              <a:t>。</a:t>
            </a:r>
          </a:p>
        </p:txBody>
      </p:sp>
      <p:pic>
        <p:nvPicPr>
          <p:cNvPr id="22531" name="图片 194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4149725"/>
            <a:ext cx="66484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47438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9" y="596899"/>
            <a:ext cx="9146279" cy="5276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5783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05" y="1276619"/>
            <a:ext cx="7676190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4441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78619" y="898497"/>
            <a:ext cx="7684936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b="1" dirty="0"/>
              <a:t>二、实验内容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zh-CN" sz="2400" dirty="0"/>
              <a:t>、通过定时器</a:t>
            </a:r>
            <a:r>
              <a:rPr lang="en-US" altLang="zh-CN" sz="2400" dirty="0"/>
              <a:t>PWM</a:t>
            </a:r>
            <a:r>
              <a:rPr lang="zh-CN" altLang="zh-CN" sz="2400" dirty="0"/>
              <a:t>控制</a:t>
            </a:r>
            <a:r>
              <a:rPr lang="en-US" altLang="zh-CN" sz="2400" dirty="0"/>
              <a:t>LED</a:t>
            </a:r>
            <a:r>
              <a:rPr lang="zh-CN" altLang="zh-CN" sz="2400" dirty="0"/>
              <a:t>亮度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zh-CN" sz="2400" dirty="0"/>
              <a:t>、利用</a:t>
            </a:r>
            <a:r>
              <a:rPr lang="en-US" altLang="zh-CN" sz="2400" dirty="0"/>
              <a:t>UART</a:t>
            </a:r>
            <a:r>
              <a:rPr lang="zh-CN" altLang="zh-CN" sz="2400" dirty="0"/>
              <a:t>串口通信实现上位机对</a:t>
            </a:r>
            <a:r>
              <a:rPr lang="en-US" altLang="zh-CN" sz="2400" dirty="0"/>
              <a:t>CC3200</a:t>
            </a:r>
            <a:r>
              <a:rPr lang="zh-CN" altLang="zh-CN" sz="2400" dirty="0"/>
              <a:t>的控制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zh-CN" sz="2400" dirty="0"/>
              <a:t>、实现上位机监控</a:t>
            </a:r>
            <a:r>
              <a:rPr lang="en-US" altLang="zh-CN" sz="2400" dirty="0"/>
              <a:t>CC3200LED</a:t>
            </a:r>
            <a:r>
              <a:rPr lang="zh-CN" altLang="zh-CN" sz="2400" dirty="0"/>
              <a:t>亮度控制。</a:t>
            </a:r>
          </a:p>
          <a:p>
            <a:pPr>
              <a:lnSpc>
                <a:spcPct val="150000"/>
              </a:lnSpc>
            </a:pPr>
            <a:r>
              <a:rPr lang="zh-CN" altLang="zh-CN" sz="2400" b="1" dirty="0"/>
              <a:t>三、实验原理</a:t>
            </a:r>
            <a:endParaRPr lang="zh-CN" altLang="zh-CN" sz="24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1</a:t>
            </a:r>
            <a:r>
              <a:rPr lang="zh-CN" altLang="zh-CN" sz="2400" dirty="0"/>
              <a:t>、通过</a:t>
            </a:r>
            <a:r>
              <a:rPr lang="en-US" altLang="zh-CN" sz="2400" dirty="0"/>
              <a:t>PWM</a:t>
            </a:r>
            <a:r>
              <a:rPr lang="zh-CN" altLang="zh-CN" sz="2400" dirty="0"/>
              <a:t>控制</a:t>
            </a:r>
            <a:r>
              <a:rPr lang="en-US" altLang="zh-CN" sz="2400" dirty="0"/>
              <a:t>LED</a:t>
            </a:r>
            <a:r>
              <a:rPr lang="zh-CN" altLang="zh-CN" sz="2400" dirty="0"/>
              <a:t>显示程序，参考</a:t>
            </a:r>
            <a:r>
              <a:rPr lang="en-US" altLang="zh-CN" sz="2400" dirty="0"/>
              <a:t>CC3200SDK</a:t>
            </a:r>
            <a:r>
              <a:rPr lang="zh-CN" altLang="zh-CN" sz="2400" dirty="0"/>
              <a:t>的</a:t>
            </a:r>
            <a:r>
              <a:rPr lang="en-US" altLang="zh-CN" sz="2400" dirty="0"/>
              <a:t>PWM</a:t>
            </a:r>
            <a:r>
              <a:rPr lang="zh-CN" altLang="zh-CN" sz="2400" dirty="0"/>
              <a:t>工程。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/>
              <a:t>2</a:t>
            </a:r>
            <a:r>
              <a:rPr lang="zh-CN" altLang="zh-CN" sz="2400" dirty="0"/>
              <a:t>、串口通信参考</a:t>
            </a:r>
            <a:r>
              <a:rPr lang="en-US" altLang="zh-CN" sz="2400" dirty="0" err="1"/>
              <a:t>uart_demo</a:t>
            </a:r>
            <a:r>
              <a:rPr lang="zh-CN" altLang="zh-CN" sz="2400" dirty="0"/>
              <a:t>例程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zh-CN" sz="2400" dirty="0"/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557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Group 7"/>
          <p:cNvGrpSpPr>
            <a:grpSpLocks/>
          </p:cNvGrpSpPr>
          <p:nvPr/>
        </p:nvGrpSpPr>
        <p:grpSpPr bwMode="auto">
          <a:xfrm>
            <a:off x="457200" y="1066800"/>
            <a:ext cx="8610600" cy="5638800"/>
            <a:chOff x="336" y="624"/>
            <a:chExt cx="5424" cy="3552"/>
          </a:xfrm>
        </p:grpSpPr>
        <p:sp>
          <p:nvSpPr>
            <p:cNvPr id="149512" name="AutoShape 8"/>
            <p:cNvSpPr>
              <a:spLocks/>
            </p:cNvSpPr>
            <p:nvPr/>
          </p:nvSpPr>
          <p:spPr bwMode="auto">
            <a:xfrm>
              <a:off x="1776" y="1584"/>
              <a:ext cx="240" cy="1248"/>
            </a:xfrm>
            <a:prstGeom prst="rightBrace">
              <a:avLst>
                <a:gd name="adj1" fmla="val 43333"/>
                <a:gd name="adj2" fmla="val 50000"/>
              </a:avLst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>
                <a:defRPr/>
              </a:pPr>
              <a:endParaRPr kumimoji="1" lang="en-US" altLang="zh-CN" sz="20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charset="-122"/>
                <a:ea typeface="楷体_GB2312" pitchFamily="49" charset="-122"/>
              </a:endParaRPr>
            </a:p>
          </p:txBody>
        </p:sp>
        <p:grpSp>
          <p:nvGrpSpPr>
            <p:cNvPr id="5134" name="Group 9"/>
            <p:cNvGrpSpPr>
              <a:grpSpLocks/>
            </p:cNvGrpSpPr>
            <p:nvPr/>
          </p:nvGrpSpPr>
          <p:grpSpPr bwMode="auto">
            <a:xfrm>
              <a:off x="336" y="624"/>
              <a:ext cx="5424" cy="3552"/>
              <a:chOff x="336" y="624"/>
              <a:chExt cx="5424" cy="3552"/>
            </a:xfrm>
          </p:grpSpPr>
          <p:pic>
            <p:nvPicPr>
              <p:cNvPr id="5135" name="Picture 10" descr="PE01561_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4" y="2880"/>
                <a:ext cx="1824" cy="12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6" name="Picture 11" descr="PE02002_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76" y="2784"/>
                <a:ext cx="1390" cy="13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7" name="Picture 12" descr="BD00013_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0" y="624"/>
                <a:ext cx="1030" cy="14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8" name="Picture 13" descr="EN00349_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" y="3216"/>
                <a:ext cx="1344" cy="7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139" name="Picture 14" descr="BS02064_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68" y="864"/>
                <a:ext cx="1084" cy="10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124" name="Group 11"/>
          <p:cNvGrpSpPr>
            <a:grpSpLocks/>
          </p:cNvGrpSpPr>
          <p:nvPr/>
        </p:nvGrpSpPr>
        <p:grpSpPr bwMode="auto">
          <a:xfrm>
            <a:off x="685800" y="2497138"/>
            <a:ext cx="6969125" cy="2227262"/>
            <a:chOff x="432" y="1045"/>
            <a:chExt cx="4390" cy="1403"/>
          </a:xfrm>
        </p:grpSpPr>
        <p:sp>
          <p:nvSpPr>
            <p:cNvPr id="5126" name="Text Box 12"/>
            <p:cNvSpPr txBox="1">
              <a:spLocks noChangeArrowheads="1"/>
            </p:cNvSpPr>
            <p:nvPr/>
          </p:nvSpPr>
          <p:spPr bwMode="auto">
            <a:xfrm>
              <a:off x="432" y="1045"/>
              <a:ext cx="1882" cy="1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眼（视觉）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耳（听觉）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鼻（嗅觉）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皮肤（触觉）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800" b="1"/>
                <a:t>舌（味觉）</a:t>
              </a:r>
            </a:p>
          </p:txBody>
        </p:sp>
        <p:sp>
          <p:nvSpPr>
            <p:cNvPr id="5127" name="AutoShape 13"/>
            <p:cNvSpPr>
              <a:spLocks/>
            </p:cNvSpPr>
            <p:nvPr/>
          </p:nvSpPr>
          <p:spPr bwMode="auto">
            <a:xfrm>
              <a:off x="1680" y="1056"/>
              <a:ext cx="336" cy="1392"/>
            </a:xfrm>
            <a:prstGeom prst="rightBrace">
              <a:avLst>
                <a:gd name="adj1" fmla="val 34524"/>
                <a:gd name="adj2" fmla="val 50000"/>
              </a:avLst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zh-CN" sz="1800" b="1"/>
            </a:p>
          </p:txBody>
        </p:sp>
        <p:sp>
          <p:nvSpPr>
            <p:cNvPr id="5128" name="Text Box 14"/>
            <p:cNvSpPr txBox="1">
              <a:spLocks noChangeArrowheads="1"/>
            </p:cNvSpPr>
            <p:nvPr/>
          </p:nvSpPr>
          <p:spPr bwMode="auto">
            <a:xfrm>
              <a:off x="1968" y="1597"/>
              <a:ext cx="12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感知外界信息</a:t>
              </a:r>
            </a:p>
          </p:txBody>
        </p:sp>
        <p:sp>
          <p:nvSpPr>
            <p:cNvPr id="5129" name="Line 15"/>
            <p:cNvSpPr>
              <a:spLocks noChangeShapeType="1"/>
            </p:cNvSpPr>
            <p:nvPr/>
          </p:nvSpPr>
          <p:spPr bwMode="auto">
            <a:xfrm>
              <a:off x="3216" y="1776"/>
              <a:ext cx="3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0" name="Text Box 16"/>
            <p:cNvSpPr txBox="1">
              <a:spLocks noChangeArrowheads="1"/>
            </p:cNvSpPr>
            <p:nvPr/>
          </p:nvSpPr>
          <p:spPr bwMode="auto">
            <a:xfrm>
              <a:off x="3582" y="1602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大脑</a:t>
              </a:r>
            </a:p>
          </p:txBody>
        </p:sp>
        <p:sp>
          <p:nvSpPr>
            <p:cNvPr id="5131" name="Line 17"/>
            <p:cNvSpPr>
              <a:spLocks noChangeShapeType="1"/>
            </p:cNvSpPr>
            <p:nvPr/>
          </p:nvSpPr>
          <p:spPr bwMode="auto">
            <a:xfrm>
              <a:off x="4080" y="1776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32" name="Text Box 18"/>
            <p:cNvSpPr txBox="1">
              <a:spLocks noChangeArrowheads="1"/>
            </p:cNvSpPr>
            <p:nvPr/>
          </p:nvSpPr>
          <p:spPr bwMode="auto">
            <a:xfrm>
              <a:off x="4320" y="1631"/>
              <a:ext cx="50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rgbClr val="0033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/>
                <a:t>肌体</a:t>
              </a:r>
            </a:p>
          </p:txBody>
        </p:sp>
      </p:grpSp>
      <p:sp>
        <p:nvSpPr>
          <p:cNvPr id="149522" name="Text Box 18"/>
          <p:cNvSpPr txBox="1">
            <a:spLocks noChangeArrowheads="1"/>
          </p:cNvSpPr>
          <p:nvPr/>
        </p:nvSpPr>
        <p:spPr bwMode="auto">
          <a:xfrm>
            <a:off x="304800" y="1600200"/>
            <a:ext cx="54721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 algn="just" eaLnBrk="1" hangingPunct="1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kumimoji="1" lang="zh-CN" altLang="en-US" sz="2800" b="1">
                <a:solidFill>
                  <a:srgbClr val="00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人体系统和机器系统比较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09142" y="363984"/>
            <a:ext cx="515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1557AE"/>
                </a:solidFill>
              </a:rPr>
              <a:t>传感器应用</a:t>
            </a:r>
          </a:p>
        </p:txBody>
      </p:sp>
    </p:spTree>
    <p:extLst>
      <p:ext uri="{BB962C8B-B14F-4D97-AF65-F5344CB8AC3E}">
        <p14:creationId xmlns:p14="http://schemas.microsoft.com/office/powerpoint/2010/main" val="51323656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561" y="1080653"/>
            <a:ext cx="8055033" cy="302563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72342" y="2410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默认为</a:t>
            </a:r>
            <a:r>
              <a:rPr lang="en-US" altLang="zh-CN" dirty="0"/>
              <a:t>JTAG</a:t>
            </a:r>
            <a:r>
              <a:rPr lang="zh-CN" altLang="en-US" dirty="0"/>
              <a:t>调试接口</a:t>
            </a:r>
            <a:endParaRPr lang="en-US" altLang="zh-CN" dirty="0"/>
          </a:p>
          <a:p>
            <a:r>
              <a:rPr lang="zh-CN" altLang="en-US" dirty="0"/>
              <a:t>在连接外设板时，需要设置为</a:t>
            </a:r>
            <a:r>
              <a:rPr lang="en-US" altLang="zh-CN" dirty="0"/>
              <a:t>SWD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226" y="4299539"/>
            <a:ext cx="7466667" cy="21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197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3076" y="1598240"/>
            <a:ext cx="8069792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    </a:t>
            </a:r>
            <a:r>
              <a:rPr lang="zh-CN" altLang="en-US" sz="2000" dirty="0"/>
              <a:t>传感器是解决实际问题的支点。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例如：</a:t>
            </a:r>
            <a:r>
              <a:rPr lang="en-US" altLang="zh-CN" sz="2000" dirty="0"/>
              <a:t> </a:t>
            </a:r>
            <a:r>
              <a:rPr lang="zh-CN" altLang="en-US" sz="2000" dirty="0"/>
              <a:t>“激光测距、定位”中的光电发射和接受管</a:t>
            </a:r>
            <a:r>
              <a:rPr lang="en-US" altLang="zh-CN" sz="2000" dirty="0"/>
              <a:t>  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</a:t>
            </a:r>
            <a:r>
              <a:rPr lang="zh-CN" altLang="en-US" sz="2000" dirty="0"/>
              <a:t>“声音定位与跟踪引导”中的麦克风咪头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</a:t>
            </a:r>
            <a:r>
              <a:rPr lang="zh-CN" altLang="en-US" sz="2000" dirty="0"/>
              <a:t> 甲烷、甲醛、酒精等气体传感器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“简易电子秤”中的应变片、悬臂梁、桥路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   </a:t>
            </a:r>
            <a:r>
              <a:rPr lang="zh-CN" altLang="en-US" sz="2000" dirty="0"/>
              <a:t>离子参数分析的电化学传感器、癌症诊断生物基传感器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05" b="24149"/>
          <a:stretch/>
        </p:blipFill>
        <p:spPr bwMode="auto">
          <a:xfrm>
            <a:off x="581025" y="5164599"/>
            <a:ext cx="2660921" cy="862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1946" y="5095252"/>
            <a:ext cx="2718586" cy="1019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6" descr="可燃性气体传感器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57" y="4888526"/>
            <a:ext cx="3205756" cy="1517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0095490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404" y="852949"/>
            <a:ext cx="6880183" cy="510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484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标题 3174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22531" name="文本占位符 3174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22532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文本框 31748"/>
          <p:cNvSpPr txBox="1">
            <a:spLocks noChangeArrowheads="1"/>
          </p:cNvSpPr>
          <p:nvPr/>
        </p:nvSpPr>
        <p:spPr bwMode="auto">
          <a:xfrm>
            <a:off x="-231775" y="5003800"/>
            <a:ext cx="2730500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 b="1" dirty="0"/>
              <a:t>I2C</a:t>
            </a:r>
            <a:r>
              <a:rPr lang="zh-CN" altLang="en-US" sz="3600" b="1" dirty="0"/>
              <a:t>传感器：</a:t>
            </a:r>
          </a:p>
        </p:txBody>
      </p:sp>
      <p:pic>
        <p:nvPicPr>
          <p:cNvPr id="22534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0" y="442913"/>
            <a:ext cx="4321175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5" name="Text Box 6"/>
          <p:cNvSpPr txBox="1">
            <a:spLocks noChangeArrowheads="1"/>
          </p:cNvSpPr>
          <p:nvPr/>
        </p:nvSpPr>
        <p:spPr bwMode="auto">
          <a:xfrm>
            <a:off x="2266950" y="4351110"/>
            <a:ext cx="4321175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FF0000"/>
                </a:solidFill>
                <a:sym typeface="Arial" panose="020B0604020202020204" pitchFamily="34" charset="0"/>
              </a:rPr>
              <a:t>TMP006 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rgbClr val="FF0000"/>
                </a:solidFill>
                <a:sym typeface="Arial" panose="020B0604020202020204" pitchFamily="34" charset="0"/>
              </a:rPr>
              <a:t>BMA222</a:t>
            </a:r>
            <a:endParaRPr lang="zh-CN" altLang="en-US" sz="2800" dirty="0">
              <a:solidFill>
                <a:srgbClr val="FF0000"/>
              </a:solidFill>
              <a:sym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Arial" panose="020B0604020202020204" pitchFamily="34" charset="0"/>
              </a:rPr>
              <a:t>SHT20</a:t>
            </a:r>
            <a:r>
              <a:rPr lang="zh-CN" altLang="en-US" sz="2800" dirty="0">
                <a:sym typeface="Arial" panose="020B0604020202020204" pitchFamily="34" charset="0"/>
              </a:rPr>
              <a:t>温湿度传感器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Arial" panose="020B0604020202020204" pitchFamily="34" charset="0"/>
              </a:rPr>
              <a:t>ADS9330</a:t>
            </a:r>
            <a:r>
              <a:rPr lang="zh-CN" altLang="en-US" sz="2800" dirty="0">
                <a:sym typeface="Arial" panose="020B0604020202020204" pitchFamily="34" charset="0"/>
              </a:rPr>
              <a:t>光强传感器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en-US" altLang="zh-CN" sz="2800" dirty="0">
                <a:sym typeface="Arial" panose="020B0604020202020204" pitchFamily="34" charset="0"/>
              </a:rPr>
              <a:t>TMP75</a:t>
            </a:r>
            <a:r>
              <a:rPr lang="zh-CN" altLang="en-US" sz="2800" dirty="0">
                <a:sym typeface="Arial" panose="020B0604020202020204" pitchFamily="34" charset="0"/>
              </a:rPr>
              <a:t>温度传感器</a:t>
            </a:r>
            <a:endParaRPr lang="en-US" altLang="zh-CN" sz="2800" dirty="0"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75238" y="981075"/>
            <a:ext cx="652462" cy="749300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2" name="矩形 1"/>
          <p:cNvSpPr/>
          <p:nvPr/>
        </p:nvSpPr>
        <p:spPr>
          <a:xfrm>
            <a:off x="2555875" y="981075"/>
            <a:ext cx="673100" cy="62547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pic>
        <p:nvPicPr>
          <p:cNvPr id="22538" name="图片 3175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2347913"/>
            <a:ext cx="104775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6388100" y="4826000"/>
            <a:ext cx="17235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ADC</a:t>
            </a:r>
            <a:r>
              <a:rPr lang="zh-CN" altLang="en-US" sz="2400" dirty="0"/>
              <a:t>传感器</a:t>
            </a:r>
            <a:endParaRPr lang="en-US" altLang="zh-CN" sz="2400" dirty="0"/>
          </a:p>
          <a:p>
            <a:r>
              <a:rPr lang="zh-CN" altLang="en-US" sz="2400" dirty="0"/>
              <a:t>麦克风咪头</a:t>
            </a:r>
          </a:p>
        </p:txBody>
      </p:sp>
    </p:spTree>
    <p:extLst>
      <p:ext uri="{BB962C8B-B14F-4D97-AF65-F5344CB8AC3E}">
        <p14:creationId xmlns:p14="http://schemas.microsoft.com/office/powerpoint/2010/main" val="39361675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2" name="标题 3174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5363" name="文本占位符 3174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5364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-21590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文本框 31748"/>
          <p:cNvSpPr txBox="1">
            <a:spLocks noChangeArrowheads="1"/>
          </p:cNvSpPr>
          <p:nvPr/>
        </p:nvSpPr>
        <p:spPr bwMode="auto">
          <a:xfrm>
            <a:off x="180975" y="117475"/>
            <a:ext cx="3214688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b="1"/>
              <a:t>硬件</a:t>
            </a:r>
            <a:r>
              <a:rPr lang="en-US" altLang="zh-CN" sz="3600" b="1"/>
              <a:t>SPI</a:t>
            </a:r>
            <a:r>
              <a:rPr lang="zh-CN" altLang="en-US" sz="3600" b="1"/>
              <a:t>接口：</a:t>
            </a:r>
          </a:p>
        </p:txBody>
      </p:sp>
      <p:pic>
        <p:nvPicPr>
          <p:cNvPr id="15366" name="Picture 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981075"/>
            <a:ext cx="4321175" cy="372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7" name="Text Box 6"/>
          <p:cNvSpPr txBox="1">
            <a:spLocks noChangeArrowheads="1"/>
          </p:cNvSpPr>
          <p:nvPr/>
        </p:nvSpPr>
        <p:spPr bwMode="auto">
          <a:xfrm>
            <a:off x="2268538" y="5084763"/>
            <a:ext cx="4321175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buFont typeface="Wingdings" panose="05000000000000000000" pitchFamily="2" charset="2"/>
              <a:buNone/>
            </a:pPr>
            <a:endParaRPr lang="zh-CN" altLang="en-US" dirty="0">
              <a:sym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ym typeface="Arial" panose="020B0604020202020204" pitchFamily="34" charset="0"/>
              </a:rPr>
              <a:t>320X240TFT显示屏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ym typeface="Arial" panose="020B0604020202020204" pitchFamily="34" charset="0"/>
              </a:rPr>
              <a:t>GB2312中文字库</a:t>
            </a: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2800" dirty="0">
                <a:sym typeface="Arial" panose="020B0604020202020204" pitchFamily="34" charset="0"/>
              </a:rPr>
              <a:t>SD卡接口</a:t>
            </a:r>
          </a:p>
        </p:txBody>
      </p:sp>
      <p:pic>
        <p:nvPicPr>
          <p:cNvPr id="15368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555750"/>
            <a:ext cx="3560763" cy="267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971550" y="1844675"/>
            <a:ext cx="2447925" cy="1463675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4" name="矩形 3"/>
          <p:cNvSpPr/>
          <p:nvPr/>
        </p:nvSpPr>
        <p:spPr>
          <a:xfrm>
            <a:off x="6588125" y="2060575"/>
            <a:ext cx="565150" cy="522288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  <p:sp>
        <p:nvSpPr>
          <p:cNvPr id="5" name="矩形 4"/>
          <p:cNvSpPr/>
          <p:nvPr/>
        </p:nvSpPr>
        <p:spPr>
          <a:xfrm>
            <a:off x="5292725" y="3213100"/>
            <a:ext cx="1223963" cy="912813"/>
          </a:xfrm>
          <a:prstGeom prst="rect">
            <a:avLst/>
          </a:prstGeom>
          <a:solidFill>
            <a:schemeClr val="accent1">
              <a:alpha val="0"/>
            </a:schemeClr>
          </a:solidFill>
          <a:ln w="889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noProof="1"/>
          </a:p>
        </p:txBody>
      </p:sp>
    </p:spTree>
    <p:extLst>
      <p:ext uri="{BB962C8B-B14F-4D97-AF65-F5344CB8AC3E}">
        <p14:creationId xmlns:p14="http://schemas.microsoft.com/office/powerpoint/2010/main" val="5830232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6" descr="selected_powerpoint_bg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6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0"/>
            <a:ext cx="5665787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图片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4652963"/>
            <a:ext cx="4341812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402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文本框 22531"/>
          <p:cNvSpPr txBox="1">
            <a:spLocks noChangeArrowheads="1"/>
          </p:cNvSpPr>
          <p:nvPr/>
        </p:nvSpPr>
        <p:spPr bwMode="auto">
          <a:xfrm>
            <a:off x="331788" y="909638"/>
            <a:ext cx="46005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/>
              <a:t>SPI---&gt; Serial Peripheral Interface一般采用四线，有时也使用三线；</a:t>
            </a:r>
          </a:p>
          <a:p>
            <a:r>
              <a:rPr lang="zh-CN" altLang="en-US" sz="2000" dirty="0"/>
              <a:t>三种工作模式，单工、半双工、全双工；</a:t>
            </a:r>
          </a:p>
          <a:p>
            <a:r>
              <a:rPr lang="zh-CN" altLang="en-US" sz="2000" dirty="0"/>
              <a:t>提供时钟信号的一端称为master，另一端称为slave。</a:t>
            </a:r>
          </a:p>
          <a:p>
            <a:r>
              <a:rPr lang="zh-CN" altLang="en-US" sz="2000" dirty="0"/>
              <a:t>如果多个slave，连接到同一个master，可以通过使用片选信号，调节工作状况。</a:t>
            </a:r>
          </a:p>
        </p:txBody>
      </p:sp>
      <p:pic>
        <p:nvPicPr>
          <p:cNvPr id="5124" name="图片 225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909638"/>
            <a:ext cx="3478213" cy="1008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图片 2253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286125"/>
            <a:ext cx="3471862" cy="277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6" name="文本框 22534"/>
          <p:cNvSpPr txBox="1">
            <a:spLocks noChangeArrowheads="1"/>
          </p:cNvSpPr>
          <p:nvPr/>
        </p:nvSpPr>
        <p:spPr bwMode="auto">
          <a:xfrm>
            <a:off x="250825" y="3933825"/>
            <a:ext cx="4786313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 dirty="0"/>
              <a:t>CC3200拥有两个SPI接口，一个用作与外部的sflash通信,sflash中存有一些用户应用程序，网络配置，软件补丁等。</a:t>
            </a:r>
            <a:endParaRPr lang="en-US" altLang="zh-CN" sz="2000" dirty="0"/>
          </a:p>
          <a:p>
            <a:r>
              <a:rPr lang="zh-CN" altLang="en-US" sz="2000" dirty="0"/>
              <a:t>另一个接口可供用户自定义使用，既可工作在master模式下，也可以工作在slave模式下。</a:t>
            </a:r>
          </a:p>
        </p:txBody>
      </p:sp>
    </p:spTree>
    <p:extLst>
      <p:ext uri="{BB962C8B-B14F-4D97-AF65-F5344CB8AC3E}">
        <p14:creationId xmlns:p14="http://schemas.microsoft.com/office/powerpoint/2010/main" val="9697822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图片 2355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765175"/>
            <a:ext cx="7808913" cy="537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文本框 23555"/>
          <p:cNvSpPr txBox="1">
            <a:spLocks noChangeArrowheads="1"/>
          </p:cNvSpPr>
          <p:nvPr/>
        </p:nvSpPr>
        <p:spPr bwMode="auto">
          <a:xfrm>
            <a:off x="107950" y="44450"/>
            <a:ext cx="44243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CC3200---SPI框图：</a:t>
            </a:r>
          </a:p>
        </p:txBody>
      </p:sp>
    </p:spTree>
    <p:extLst>
      <p:ext uri="{BB962C8B-B14F-4D97-AF65-F5344CB8AC3E}">
        <p14:creationId xmlns:p14="http://schemas.microsoft.com/office/powerpoint/2010/main" val="2201998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0" name="文本框 24578"/>
          <p:cNvSpPr txBox="1">
            <a:spLocks noChangeArrowheads="1"/>
          </p:cNvSpPr>
          <p:nvPr/>
        </p:nvSpPr>
        <p:spPr bwMode="auto">
          <a:xfrm>
            <a:off x="200025" y="117475"/>
            <a:ext cx="44243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CC3200---SPI特性：</a:t>
            </a:r>
          </a:p>
        </p:txBody>
      </p:sp>
      <p:sp>
        <p:nvSpPr>
          <p:cNvPr id="7171" name="文本框 24579"/>
          <p:cNvSpPr txBox="1">
            <a:spLocks noChangeArrowheads="1"/>
          </p:cNvSpPr>
          <p:nvPr/>
        </p:nvSpPr>
        <p:spPr bwMode="auto">
          <a:xfrm>
            <a:off x="250825" y="765175"/>
            <a:ext cx="7186583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SPI字节长度可设置8bit\16bit\32bit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支持master以及slave工作模式</a:t>
            </a:r>
          </a:p>
          <a:p>
            <a:pPr>
              <a:lnSpc>
                <a:spcPct val="150000"/>
              </a:lnSpc>
            </a:pPr>
            <a:r>
              <a:rPr lang="zh-CN" altLang="en-US" sz="2800" dirty="0"/>
              <a:t>用于读写的独立工作的DMA请求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一个通道可以使用一个FIFO进行多SPI字访问</a:t>
            </a:r>
          </a:p>
        </p:txBody>
      </p:sp>
      <p:pic>
        <p:nvPicPr>
          <p:cNvPr id="7172" name="图片 2458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3548062"/>
            <a:ext cx="8208962" cy="277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783912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图片 256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909638"/>
            <a:ext cx="6019800" cy="3408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文本框 25603"/>
          <p:cNvSpPr txBox="1">
            <a:spLocks noChangeArrowheads="1"/>
          </p:cNvSpPr>
          <p:nvPr/>
        </p:nvSpPr>
        <p:spPr bwMode="auto">
          <a:xfrm>
            <a:off x="107950" y="117475"/>
            <a:ext cx="56435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CC3200--SPI全双工模式：</a:t>
            </a:r>
          </a:p>
        </p:txBody>
      </p:sp>
      <p:sp>
        <p:nvSpPr>
          <p:cNvPr id="8196" name="文本框 25604"/>
          <p:cNvSpPr txBox="1">
            <a:spLocks noChangeArrowheads="1"/>
          </p:cNvSpPr>
          <p:nvPr/>
        </p:nvSpPr>
        <p:spPr bwMode="auto">
          <a:xfrm>
            <a:off x="312738" y="4473575"/>
            <a:ext cx="8580437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/>
              <a:t>共用同一个时钟，同时使能SPI，在同步时钟下，master发送数据到slave，同时slave发送数据到master，且master和slave的发送以及接受数据都有同一个时钟信号，实现同步；且通过各种内部的buffer，使用移位寄存器存储到接收寄存器中。</a:t>
            </a:r>
          </a:p>
        </p:txBody>
      </p:sp>
    </p:spTree>
    <p:extLst>
      <p:ext uri="{BB962C8B-B14F-4D97-AF65-F5344CB8AC3E}">
        <p14:creationId xmlns:p14="http://schemas.microsoft.com/office/powerpoint/2010/main" val="22978411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文本框 26626"/>
          <p:cNvSpPr txBox="1">
            <a:spLocks noChangeArrowheads="1"/>
          </p:cNvSpPr>
          <p:nvPr/>
        </p:nvSpPr>
        <p:spPr bwMode="auto">
          <a:xfrm>
            <a:off x="107950" y="188913"/>
            <a:ext cx="8785225" cy="149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 dirty="0"/>
              <a:t>SPI传输格式：</a:t>
            </a:r>
          </a:p>
          <a:p>
            <a:r>
              <a:rPr lang="zh-CN" altLang="en-US" sz="2800" dirty="0"/>
              <a:t>字节长度的设置、极性的设置、相位的设置；、</a:t>
            </a:r>
            <a:endParaRPr lang="en-US" altLang="zh-CN" sz="2800" dirty="0"/>
          </a:p>
          <a:p>
            <a:r>
              <a:rPr lang="zh-CN" altLang="en-US" sz="2800" dirty="0"/>
              <a:t>SPI_EN的设置以及时钟的设置；</a:t>
            </a:r>
          </a:p>
        </p:txBody>
      </p:sp>
      <p:sp>
        <p:nvSpPr>
          <p:cNvPr id="9219" name="文本框 26627"/>
          <p:cNvSpPr txBox="1">
            <a:spLocks noChangeArrowheads="1"/>
          </p:cNvSpPr>
          <p:nvPr/>
        </p:nvSpPr>
        <p:spPr bwMode="auto">
          <a:xfrm>
            <a:off x="107950" y="1701800"/>
            <a:ext cx="573246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/>
              <a:t>字节长度的设置：8，16，32bit;</a:t>
            </a:r>
          </a:p>
          <a:p>
            <a:r>
              <a:rPr lang="zh-CN" altLang="en-US" sz="2800" dirty="0"/>
              <a:t>SPI_EN设置：高电平或低电平；</a:t>
            </a:r>
          </a:p>
          <a:p>
            <a:r>
              <a:rPr lang="zh-CN" altLang="en-US" sz="2800" dirty="0"/>
              <a:t>时钟的设置：SPI时钟源进行设置；</a:t>
            </a:r>
          </a:p>
        </p:txBody>
      </p:sp>
      <p:pic>
        <p:nvPicPr>
          <p:cNvPr id="9220" name="图片 266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3141663"/>
            <a:ext cx="8455025" cy="370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072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438" y="1377950"/>
            <a:ext cx="3656012" cy="333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713"/>
            <a:ext cx="5327650" cy="245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文本框 3"/>
          <p:cNvSpPr txBox="1">
            <a:spLocks noChangeArrowheads="1"/>
          </p:cNvSpPr>
          <p:nvPr/>
        </p:nvSpPr>
        <p:spPr bwMode="auto">
          <a:xfrm>
            <a:off x="34925" y="44450"/>
            <a:ext cx="40703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/>
              <a:t>GPIO</a:t>
            </a:r>
            <a:r>
              <a:rPr lang="zh-CN" altLang="en-US" sz="3600"/>
              <a:t>口电气特性：</a:t>
            </a:r>
          </a:p>
        </p:txBody>
      </p:sp>
      <p:pic>
        <p:nvPicPr>
          <p:cNvPr id="24581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141663"/>
            <a:ext cx="5165725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5518150"/>
            <a:ext cx="7115175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09048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文本框 27650"/>
          <p:cNvSpPr txBox="1">
            <a:spLocks noChangeArrowheads="1"/>
          </p:cNvSpPr>
          <p:nvPr/>
        </p:nvSpPr>
        <p:spPr bwMode="auto">
          <a:xfrm>
            <a:off x="34925" y="0"/>
            <a:ext cx="26098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四种工作模式：</a:t>
            </a:r>
          </a:p>
          <a:p>
            <a:r>
              <a:rPr lang="zh-CN" altLang="en-US"/>
              <a:t>SPICLK的POL和PHA；</a:t>
            </a:r>
          </a:p>
        </p:txBody>
      </p:sp>
      <p:pic>
        <p:nvPicPr>
          <p:cNvPr id="10243" name="图片 276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93738"/>
            <a:ext cx="8458200" cy="333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4" name="文本框 27652"/>
          <p:cNvSpPr txBox="1">
            <a:spLocks noChangeArrowheads="1"/>
          </p:cNvSpPr>
          <p:nvPr/>
        </p:nvSpPr>
        <p:spPr bwMode="auto">
          <a:xfrm>
            <a:off x="36513" y="4149725"/>
            <a:ext cx="9072562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/>
              <a:t>当</a:t>
            </a:r>
            <a:r>
              <a:rPr lang="zh-CN" altLang="en-US" sz="2400" dirty="0">
                <a:solidFill>
                  <a:srgbClr val="FF0000"/>
                </a:solidFill>
              </a:rPr>
              <a:t>PHA=0</a:t>
            </a:r>
            <a:r>
              <a:rPr lang="zh-CN" altLang="en-US" sz="2400" dirty="0"/>
              <a:t>，在数据开始传输通信前，需要使能SPI（高电平或低电平可设置）这里为低电平，SPI_EN需要在SPICLK第一个时钟边沿之前进行激活。</a:t>
            </a:r>
          </a:p>
          <a:p>
            <a:r>
              <a:rPr lang="zh-CN" altLang="en-US" sz="2400" dirty="0">
                <a:solidFill>
                  <a:srgbClr val="FF0000"/>
                </a:solidFill>
              </a:rPr>
              <a:t>从第一个时钟边沿开始采集数据</a:t>
            </a:r>
            <a:r>
              <a:rPr lang="zh-CN" altLang="en-US" sz="2400" dirty="0"/>
              <a:t>，到下一个时钟边沿到来时，之前的数据存至移位寄存器，新的数据传送的数据线上，进行采集；在奇时钟边沿进行数据采集锁存，偶时钟边沿通过移位寄存器移至接收寄存器。</a:t>
            </a:r>
          </a:p>
        </p:txBody>
      </p:sp>
      <p:sp>
        <p:nvSpPr>
          <p:cNvPr id="10245" name="直接连接符 27653"/>
          <p:cNvSpPr>
            <a:spLocks noChangeShapeType="1"/>
          </p:cNvSpPr>
          <p:nvPr/>
        </p:nvSpPr>
        <p:spPr bwMode="auto">
          <a:xfrm>
            <a:off x="2484438" y="3141663"/>
            <a:ext cx="287337" cy="0"/>
          </a:xfrm>
          <a:prstGeom prst="line">
            <a:avLst/>
          </a:prstGeom>
          <a:noFill/>
          <a:ln w="444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1658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6" name="图片 2867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8913"/>
            <a:ext cx="8399463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文本框 28675"/>
          <p:cNvSpPr txBox="1">
            <a:spLocks noChangeArrowheads="1"/>
          </p:cNvSpPr>
          <p:nvPr/>
        </p:nvSpPr>
        <p:spPr bwMode="auto">
          <a:xfrm>
            <a:off x="250825" y="3213100"/>
            <a:ext cx="8785225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/>
              <a:t>PAH=1，同理SPI_EN先要激活。</a:t>
            </a:r>
          </a:p>
          <a:p>
            <a:r>
              <a:rPr lang="zh-CN" altLang="en-US" sz="2800" dirty="0"/>
              <a:t>对数据线进行有效的数据采集发生在时钟线的</a:t>
            </a:r>
            <a:r>
              <a:rPr lang="zh-CN" altLang="en-US" sz="2800" dirty="0">
                <a:solidFill>
                  <a:srgbClr val="FF0000"/>
                </a:solidFill>
              </a:rPr>
              <a:t>第二个时钟边沿</a:t>
            </a:r>
            <a:r>
              <a:rPr lang="zh-CN" altLang="en-US" sz="2800" dirty="0"/>
              <a:t>，约在半个时钟周期后，</a:t>
            </a:r>
          </a:p>
          <a:p>
            <a:r>
              <a:rPr lang="zh-CN" altLang="en-US" sz="2800" dirty="0"/>
              <a:t>因此在偶边沿锁存数据，奇边沿移位寄存器工作将数据送至接收寄存器。</a:t>
            </a:r>
          </a:p>
        </p:txBody>
      </p:sp>
    </p:spTree>
    <p:extLst>
      <p:ext uri="{BB962C8B-B14F-4D97-AF65-F5344CB8AC3E}">
        <p14:creationId xmlns:p14="http://schemas.microsoft.com/office/powerpoint/2010/main" val="17674421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0" name="文本框 29698"/>
          <p:cNvSpPr txBox="1">
            <a:spLocks noChangeArrowheads="1"/>
          </p:cNvSpPr>
          <p:nvPr/>
        </p:nvSpPr>
        <p:spPr bwMode="auto">
          <a:xfrm>
            <a:off x="107950" y="44450"/>
            <a:ext cx="21637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EG:master---polling</a:t>
            </a:r>
          </a:p>
        </p:txBody>
      </p:sp>
      <p:sp>
        <p:nvSpPr>
          <p:cNvPr id="12291" name="文本框 29699"/>
          <p:cNvSpPr txBox="1">
            <a:spLocks noChangeArrowheads="1"/>
          </p:cNvSpPr>
          <p:nvPr/>
        </p:nvSpPr>
        <p:spPr bwMode="auto">
          <a:xfrm>
            <a:off x="223838" y="376238"/>
            <a:ext cx="881380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dirty="0"/>
              <a:t>PRCMPeripheralClkEnable(PRCM_GSPI,PRCM_RUN_MODE_CLK);</a:t>
            </a:r>
          </a:p>
          <a:p>
            <a:r>
              <a:rPr lang="zh-CN" altLang="en-US" sz="2800" dirty="0"/>
              <a:t>PinTypeSPI(&lt;pin_no&gt;, &lt;mode&gt;);</a:t>
            </a:r>
          </a:p>
          <a:p>
            <a:endParaRPr lang="en-US" altLang="zh-CN" sz="2800" dirty="0"/>
          </a:p>
          <a:p>
            <a:r>
              <a:rPr lang="zh-CN" altLang="en-US" sz="2800" dirty="0"/>
              <a:t>SPIReset(GSPI_BASE);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SPIConfigSetExpClk</a:t>
            </a:r>
            <a:r>
              <a:rPr lang="zh-CN" altLang="en-US" sz="2800" dirty="0"/>
              <a:t>(GSPI_BASE,PRCMPeripheralClockGet(PRCM_GSPI),</a:t>
            </a:r>
          </a:p>
          <a:p>
            <a:r>
              <a:rPr lang="zh-CN" altLang="en-US" sz="2800" dirty="0"/>
              <a:t>100000, </a:t>
            </a:r>
            <a:r>
              <a:rPr lang="zh-CN" altLang="en-US" sz="2800" dirty="0">
                <a:solidFill>
                  <a:srgbClr val="FF0000"/>
                </a:solidFill>
              </a:rPr>
              <a:t>SPI_MODE_MASTER</a:t>
            </a:r>
            <a:r>
              <a:rPr lang="zh-CN" altLang="en-US" sz="2800" dirty="0"/>
              <a:t>,SPI_SUB_MODE_0, (</a:t>
            </a:r>
            <a:r>
              <a:rPr lang="zh-CN" altLang="en-US" sz="2800" dirty="0">
                <a:solidFill>
                  <a:srgbClr val="FF0000"/>
                </a:solidFill>
              </a:rPr>
              <a:t>SPI_SW_CTRL_CS </a:t>
            </a:r>
            <a:r>
              <a:rPr lang="zh-CN" altLang="en-US" sz="2800" dirty="0"/>
              <a:t>| SPI_4PIN_MODE|SPI_TURBO_OFF |</a:t>
            </a:r>
          </a:p>
          <a:p>
            <a:r>
              <a:rPr lang="zh-CN" altLang="en-US" sz="2800" dirty="0"/>
              <a:t>SPI_CS_ACTIVEHIGH |</a:t>
            </a:r>
            <a:r>
              <a:rPr lang="zh-CN" altLang="en-US" sz="2800" dirty="0">
                <a:solidFill>
                  <a:srgbClr val="FF0000"/>
                </a:solidFill>
              </a:rPr>
              <a:t>SPI_WL_8</a:t>
            </a:r>
            <a:r>
              <a:rPr lang="zh-CN" altLang="en-US" sz="2800" dirty="0"/>
              <a:t>));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SPIEnable(GSPI_BASE);</a:t>
            </a:r>
            <a:endParaRPr lang="en-US" altLang="zh-CN" sz="2800" dirty="0">
              <a:solidFill>
                <a:srgbClr val="FF0000"/>
              </a:solidFill>
            </a:endParaRPr>
          </a:p>
          <a:p>
            <a:endParaRPr lang="zh-CN" altLang="en-US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SPIDataPut(GSPI_BASE,&lt;UserData&gt;);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SPIDataGet(GSPI_BASE,&amp;amp;&lt;ulDummy&gt;);</a:t>
            </a:r>
          </a:p>
        </p:txBody>
      </p:sp>
    </p:spTree>
    <p:extLst>
      <p:ext uri="{BB962C8B-B14F-4D97-AF65-F5344CB8AC3E}">
        <p14:creationId xmlns:p14="http://schemas.microsoft.com/office/powerpoint/2010/main" val="1372659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4" name="文本框 30722"/>
          <p:cNvSpPr txBox="1">
            <a:spLocks noChangeArrowheads="1"/>
          </p:cNvSpPr>
          <p:nvPr/>
        </p:nvSpPr>
        <p:spPr bwMode="auto">
          <a:xfrm>
            <a:off x="107950" y="44450"/>
            <a:ext cx="21764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EG:slave---interrupt</a:t>
            </a:r>
          </a:p>
        </p:txBody>
      </p:sp>
      <p:sp>
        <p:nvSpPr>
          <p:cNvPr id="13315" name="文本框 30723"/>
          <p:cNvSpPr txBox="1">
            <a:spLocks noChangeArrowheads="1"/>
          </p:cNvSpPr>
          <p:nvPr/>
        </p:nvSpPr>
        <p:spPr bwMode="auto">
          <a:xfrm>
            <a:off x="92075" y="485775"/>
            <a:ext cx="8945563" cy="59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/>
              <a:t>IntVTableBaseSet( &lt;address_of_vector_table&gt; )IntMasterEnable();</a:t>
            </a:r>
          </a:p>
          <a:p>
            <a:r>
              <a:rPr lang="zh-CN" altLang="en-US" sz="2800" dirty="0"/>
              <a:t> SPIConfigSetExpClk(GSPI_BASE,PRCMPeripheralClockGet(PRCM_GSPI),</a:t>
            </a:r>
          </a:p>
          <a:p>
            <a:r>
              <a:rPr lang="zh-CN" altLang="en-US" sz="2800" dirty="0"/>
              <a:t>SPI_IF_BIT_RATE, SPI_MODE_SLAVE, SPI_SUB_MODE_0,</a:t>
            </a:r>
          </a:p>
          <a:p>
            <a:r>
              <a:rPr lang="zh-CN" altLang="en-US" sz="2800" dirty="0"/>
              <a:t>(SPI_HW_CTRL_CS |SPI_4PIN_MODE |SPI_TURBO_OFF |SPI_CS_ACTIVEHIGH |</a:t>
            </a:r>
          </a:p>
          <a:p>
            <a:r>
              <a:rPr lang="zh-CN" altLang="en-US" sz="2800" dirty="0"/>
              <a:t>SPI_WL_8));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SPIIntRegister(GSPI_BASE, &lt;SlaveIntHandler&gt; );</a:t>
            </a:r>
          </a:p>
          <a:p>
            <a:r>
              <a:rPr lang="zh-CN" altLang="en-US" sz="2800" dirty="0">
                <a:solidFill>
                  <a:srgbClr val="FF0000"/>
                </a:solidFill>
              </a:rPr>
              <a:t>SPIIntEnable(GSPI_BASE,SPI_INT_RX_FULL|SPI_INT_TX_EMPTY);</a:t>
            </a:r>
          </a:p>
          <a:p>
            <a:r>
              <a:rPr lang="zh-CN" altLang="en-US" sz="2800" dirty="0"/>
              <a:t>SPIEnable(GSPI_BASE);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617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文本框 31746"/>
          <p:cNvSpPr txBox="1">
            <a:spLocks noChangeArrowheads="1"/>
          </p:cNvSpPr>
          <p:nvPr/>
        </p:nvSpPr>
        <p:spPr bwMode="auto">
          <a:xfrm>
            <a:off x="341590" y="363538"/>
            <a:ext cx="8802410" cy="710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dirty="0"/>
              <a:t>void </a:t>
            </a:r>
            <a:r>
              <a:rPr lang="en-US" altLang="zh-CN" sz="2400" dirty="0" err="1"/>
              <a:t>SlaveIntHandler</a:t>
            </a:r>
            <a:r>
              <a:rPr lang="en-US" altLang="zh-CN" sz="2400" dirty="0"/>
              <a:t>()</a:t>
            </a:r>
          </a:p>
          <a:p>
            <a:r>
              <a:rPr lang="en-US" altLang="zh-CN" sz="2400" dirty="0"/>
              <a:t>{</a:t>
            </a:r>
          </a:p>
          <a:p>
            <a:r>
              <a:rPr lang="en-US" altLang="zh-CN" sz="2400" dirty="0"/>
              <a:t>unsigned long </a:t>
            </a:r>
            <a:r>
              <a:rPr lang="en-US" altLang="zh-CN" sz="2400" dirty="0" err="1"/>
              <a:t>ulDummy</a:t>
            </a:r>
            <a:r>
              <a:rPr lang="en-US" altLang="zh-CN" sz="2400" dirty="0"/>
              <a:t>;</a:t>
            </a:r>
          </a:p>
          <a:p>
            <a:r>
              <a:rPr lang="en-US" altLang="zh-CN" sz="2400" dirty="0"/>
              <a:t>unsigned long </a:t>
            </a:r>
            <a:r>
              <a:rPr lang="en-US" altLang="zh-CN" sz="2400" dirty="0" err="1"/>
              <a:t>ulStatus</a:t>
            </a:r>
            <a:r>
              <a:rPr lang="en-US" altLang="zh-CN" sz="2400" dirty="0"/>
              <a:t>;</a:t>
            </a:r>
          </a:p>
          <a:p>
            <a:r>
              <a:rPr lang="en-US" altLang="zh-CN" sz="2400" dirty="0"/>
              <a:t>// Read the interrupt status</a:t>
            </a:r>
          </a:p>
          <a:p>
            <a:r>
              <a:rPr lang="en-US" altLang="zh-CN" sz="2400" dirty="0" err="1"/>
              <a:t>ulStatus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SPIIntStatus</a:t>
            </a:r>
            <a:r>
              <a:rPr lang="en-US" altLang="zh-CN" sz="2400" dirty="0"/>
              <a:t>(</a:t>
            </a:r>
            <a:r>
              <a:rPr lang="en-US" altLang="zh-CN" sz="2400" dirty="0" err="1"/>
              <a:t>GSPI_BASE,true</a:t>
            </a:r>
            <a:r>
              <a:rPr lang="en-US" altLang="zh-CN" sz="2400" dirty="0"/>
              <a:t>);</a:t>
            </a:r>
          </a:p>
          <a:p>
            <a:r>
              <a:rPr lang="en-US" altLang="zh-CN" sz="2400" dirty="0"/>
              <a:t>// Acknowledge the interrupts</a:t>
            </a:r>
          </a:p>
          <a:p>
            <a:r>
              <a:rPr lang="en-US" altLang="zh-CN" sz="2400" dirty="0" err="1"/>
              <a:t>SPIIntClear</a:t>
            </a:r>
            <a:r>
              <a:rPr lang="en-US" altLang="zh-CN" sz="2400" dirty="0"/>
              <a:t>(GSPI_BASE,SPI_INT_RX_FULL|SPI_INT_TX_EMPTY);</a:t>
            </a:r>
          </a:p>
          <a:p>
            <a:r>
              <a:rPr lang="en-US" altLang="zh-CN" sz="2400" dirty="0"/>
              <a:t>// If TX empty, write a new data into SPI register</a:t>
            </a:r>
          </a:p>
          <a:p>
            <a:r>
              <a:rPr lang="en-US" altLang="zh-CN" sz="2400" dirty="0"/>
              <a:t>if(</a:t>
            </a:r>
            <a:r>
              <a:rPr lang="en-US" altLang="zh-CN" sz="2400" dirty="0" err="1"/>
              <a:t>ulStatus</a:t>
            </a:r>
            <a:r>
              <a:rPr lang="en-US" altLang="zh-CN" sz="2400" dirty="0"/>
              <a:t> &amp; SPI_INT_TX_EMPTY)</a:t>
            </a:r>
          </a:p>
          <a:p>
            <a:r>
              <a:rPr lang="en-US" altLang="zh-CN" sz="2400" dirty="0"/>
              <a:t>{</a:t>
            </a:r>
          </a:p>
          <a:p>
            <a:r>
              <a:rPr lang="en-US" altLang="zh-CN" sz="2400" b="1" dirty="0" err="1"/>
              <a:t>SPIDataPut</a:t>
            </a:r>
            <a:r>
              <a:rPr lang="en-US" altLang="zh-CN" sz="2400" b="1" dirty="0"/>
              <a:t>(GSPI_BASE,&lt;</a:t>
            </a:r>
            <a:r>
              <a:rPr lang="en-US" altLang="zh-CN" sz="2400" b="1" dirty="0" err="1"/>
              <a:t>user_data</a:t>
            </a:r>
            <a:r>
              <a:rPr lang="en-US" altLang="zh-CN" sz="2400" b="1" dirty="0"/>
              <a:t>&gt;)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// if RX is full, readout the data from SPI</a:t>
            </a:r>
          </a:p>
          <a:p>
            <a:r>
              <a:rPr lang="en-US" altLang="zh-CN" sz="2400" dirty="0"/>
              <a:t>if(</a:t>
            </a:r>
            <a:r>
              <a:rPr lang="en-US" altLang="zh-CN" sz="2400" dirty="0" err="1"/>
              <a:t>ulStatus</a:t>
            </a:r>
            <a:r>
              <a:rPr lang="en-US" altLang="zh-CN" sz="2400" dirty="0"/>
              <a:t> &amp; SPI_INT_RX_FULL)</a:t>
            </a:r>
          </a:p>
          <a:p>
            <a:r>
              <a:rPr lang="en-US" altLang="zh-CN" sz="2400" dirty="0"/>
              <a:t>{</a:t>
            </a:r>
          </a:p>
          <a:p>
            <a:r>
              <a:rPr lang="en-US" altLang="zh-CN" sz="2400" b="1" dirty="0" err="1"/>
              <a:t>SPIDataGetNonBlocking</a:t>
            </a:r>
            <a:r>
              <a:rPr lang="en-US" altLang="zh-CN" sz="2400" b="1" dirty="0"/>
              <a:t>(GSPI_BASE,&amp;</a:t>
            </a:r>
            <a:r>
              <a:rPr lang="en-US" altLang="zh-CN" sz="2400" b="1" dirty="0" err="1"/>
              <a:t>amp;ulDummy</a:t>
            </a:r>
            <a:r>
              <a:rPr lang="en-US" altLang="zh-CN" sz="2400" b="1" dirty="0"/>
              <a:t>);</a:t>
            </a:r>
          </a:p>
          <a:p>
            <a:r>
              <a:rPr lang="en-US" altLang="zh-CN" sz="2400" dirty="0"/>
              <a:t>}</a:t>
            </a:r>
          </a:p>
          <a:p>
            <a:r>
              <a:rPr lang="en-US" altLang="zh-CN" sz="2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73836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90436" y="5932163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 // </a:t>
            </a:r>
            <a:r>
              <a:rPr lang="zh-CN" altLang="en-US" dirty="0">
                <a:solidFill>
                  <a:srgbClr val="FF0000"/>
                </a:solidFill>
              </a:rPr>
              <a:t>Transmit data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    SPIDataPut(GSPI_BASE,data);</a:t>
            </a:r>
          </a:p>
        </p:txBody>
      </p:sp>
      <p:sp>
        <p:nvSpPr>
          <p:cNvPr id="7" name="矩形 6"/>
          <p:cNvSpPr/>
          <p:nvPr/>
        </p:nvSpPr>
        <p:spPr>
          <a:xfrm>
            <a:off x="1990436" y="156391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void LCD_ILI9341_TFT_wr_dat(int dat)</a:t>
            </a:r>
          </a:p>
          <a:p>
            <a:r>
              <a:rPr lang="zh-CN" altLang="en-US" dirty="0"/>
              <a:t>{</a:t>
            </a:r>
          </a:p>
          <a:p>
            <a:r>
              <a:rPr lang="zh-CN" altLang="en-US" dirty="0"/>
              <a:t>//	_cs = 0;</a:t>
            </a:r>
          </a:p>
          <a:p>
            <a:r>
              <a:rPr lang="zh-CN" altLang="en-US" dirty="0"/>
              <a:t>	LCD_CS_LOW();</a:t>
            </a:r>
          </a:p>
          <a:p>
            <a:endParaRPr lang="zh-CN" altLang="en-US" dirty="0"/>
          </a:p>
          <a:p>
            <a:r>
              <a:rPr lang="zh-CN" altLang="en-US" dirty="0"/>
              <a:t>//    _rs = 1; // rs high, cs low for transmitting data</a:t>
            </a:r>
          </a:p>
          <a:p>
            <a:r>
              <a:rPr lang="zh-CN" altLang="en-US" dirty="0"/>
              <a:t>	LCD_CD_HIGH();</a:t>
            </a:r>
          </a:p>
          <a:p>
            <a:endParaRPr lang="zh-CN" altLang="en-US" dirty="0"/>
          </a:p>
          <a:p>
            <a:r>
              <a:rPr lang="zh-CN" altLang="en-US" dirty="0"/>
              <a:t>	</a:t>
            </a:r>
            <a:r>
              <a:rPr lang="zh-CN" altLang="en-US" dirty="0">
                <a:solidFill>
                  <a:srgbClr val="FF0000"/>
                </a:solidFill>
              </a:rPr>
              <a:t>LCD_SPI_writebyte(dat);</a:t>
            </a:r>
          </a:p>
          <a:p>
            <a:endParaRPr lang="zh-CN" altLang="en-US" dirty="0"/>
          </a:p>
          <a:p>
            <a:r>
              <a:rPr lang="zh-CN" altLang="en-US" dirty="0"/>
              <a:t>//	_cs = 1;</a:t>
            </a:r>
          </a:p>
          <a:p>
            <a:r>
              <a:rPr lang="zh-CN" altLang="en-US" dirty="0"/>
              <a:t>	LCD_CS_HIGH();</a:t>
            </a:r>
          </a:p>
          <a:p>
            <a:r>
              <a:rPr lang="zh-CN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9037710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4"/>
          <p:cNvSpPr txBox="1">
            <a:spLocks noChangeArrowheads="1"/>
          </p:cNvSpPr>
          <p:nvPr/>
        </p:nvSpPr>
        <p:spPr bwMode="auto">
          <a:xfrm>
            <a:off x="7812088" y="6165850"/>
            <a:ext cx="6397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姜哲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1661" y="1171575"/>
            <a:ext cx="5122043" cy="47089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457200" indent="-457200">
              <a:buFont typeface="Wingdings" charset="0"/>
              <a:buChar char="l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I2C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接口通信</a:t>
            </a:r>
            <a:endParaRPr lang="zh-CN" altLang="en-US" sz="2800" noProof="1"/>
          </a:p>
          <a:p>
            <a:pPr>
              <a:buFont typeface="Wingdings" charset="0"/>
              <a:buNone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      </a:t>
            </a:r>
          </a:p>
          <a:p>
            <a:pPr>
              <a:buFont typeface="Wingdings" charset="0"/>
              <a:buNone/>
            </a:pPr>
            <a:endParaRPr lang="en-US" altLang="zh-CN" sz="2800" noProof="1"/>
          </a:p>
          <a:p>
            <a:pPr marL="457200" indent="-457200">
              <a:buFont typeface="Wingdings" charset="0"/>
              <a:buChar char="l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CC3200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的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I2C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应用  </a:t>
            </a:r>
            <a:endParaRPr lang="en-US" altLang="zh-CN" sz="2800" noProof="1">
              <a:latin typeface="Arial" charset="0"/>
              <a:ea typeface="宋体" charset="-122"/>
              <a:cs typeface="+mn-ea"/>
            </a:endParaRPr>
          </a:p>
          <a:p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      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CC3200LP---TMP006</a:t>
            </a:r>
          </a:p>
          <a:p>
            <a:pPr>
              <a:buFont typeface="Wingdings" charset="0"/>
              <a:buNone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      CC3200LP---BMA222      </a:t>
            </a:r>
            <a:endParaRPr lang="en-US" altLang="zh-CN" sz="2800" noProof="1"/>
          </a:p>
          <a:p>
            <a:pPr>
              <a:buFont typeface="Wingdings" charset="0"/>
              <a:buNone/>
            </a:pPr>
            <a:endParaRPr lang="en-US" altLang="zh-CN" sz="2800" noProof="1"/>
          </a:p>
          <a:p>
            <a:pPr marL="457200" indent="-457200">
              <a:buFont typeface="Wingdings" charset="0"/>
              <a:buChar char="l"/>
            </a:pP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DY-IOT-PB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的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I2C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接口传感器</a:t>
            </a:r>
          </a:p>
          <a:p>
            <a:pPr>
              <a:buFont typeface="Wingdings" charset="0"/>
              <a:buNone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     温湿度传感器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SHT20</a:t>
            </a:r>
          </a:p>
          <a:p>
            <a:pPr>
              <a:buFont typeface="Wingdings" charset="0"/>
              <a:buNone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     光强传感器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ADS9330</a:t>
            </a:r>
          </a:p>
          <a:p>
            <a:pPr>
              <a:buFont typeface="Wingdings" charset="0"/>
              <a:buNone/>
            </a:pP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     数字温度传感器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TMP75</a:t>
            </a:r>
          </a:p>
        </p:txBody>
      </p:sp>
    </p:spTree>
    <p:extLst>
      <p:ext uri="{BB962C8B-B14F-4D97-AF65-F5344CB8AC3E}">
        <p14:creationId xmlns:p14="http://schemas.microsoft.com/office/powerpoint/2010/main" val="8666451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r>
              <a:rPr lang="en-US" altLang="zh-CN" sz="3600"/>
              <a:t>I2C</a:t>
            </a:r>
            <a:r>
              <a:rPr lang="zh-CN" altLang="en-US" sz="3600"/>
              <a:t>总线</a:t>
            </a:r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xfrm>
            <a:off x="427038" y="908050"/>
            <a:ext cx="8289925" cy="4525963"/>
          </a:xfrm>
        </p:spPr>
        <p:txBody>
          <a:bodyPr/>
          <a:lstStyle/>
          <a:p>
            <a:r>
              <a:rPr lang="zh-CN" altLang="en-US" sz="2400"/>
              <a:t> </a:t>
            </a:r>
            <a:r>
              <a:rPr lang="en-US" altLang="zh-CN" sz="2400"/>
              <a:t>I2C</a:t>
            </a:r>
            <a:r>
              <a:rPr lang="zh-CN" altLang="en-US" sz="2400"/>
              <a:t>总线是双向、两线</a:t>
            </a:r>
            <a:r>
              <a:rPr lang="en-US" altLang="zh-CN" sz="2400"/>
              <a:t>(</a:t>
            </a:r>
            <a:r>
              <a:rPr lang="en-US" altLang="zh-CN" sz="2400">
                <a:solidFill>
                  <a:srgbClr val="FF0000"/>
                </a:solidFill>
              </a:rPr>
              <a:t>SCL</a:t>
            </a:r>
            <a:r>
              <a:rPr lang="zh-CN" altLang="en-US" sz="2400"/>
              <a:t>、</a:t>
            </a:r>
            <a:r>
              <a:rPr lang="en-US" altLang="zh-CN" sz="2400"/>
              <a:t>SDA)</a:t>
            </a:r>
            <a:r>
              <a:rPr lang="zh-CN" altLang="en-US" sz="2400"/>
              <a:t>、串行、多主控（</a:t>
            </a:r>
            <a:r>
              <a:rPr lang="en-US" altLang="zh-CN" sz="2400"/>
              <a:t>multi-master</a:t>
            </a:r>
            <a:r>
              <a:rPr lang="zh-CN" altLang="en-US" sz="2400"/>
              <a:t>）</a:t>
            </a:r>
            <a:r>
              <a:rPr lang="zh-CN" altLang="en-US" sz="2400">
                <a:solidFill>
                  <a:srgbClr val="FF0000"/>
                </a:solidFill>
              </a:rPr>
              <a:t>同步串行通信</a:t>
            </a:r>
            <a:r>
              <a:rPr lang="zh-CN" altLang="en-US" sz="2400"/>
              <a:t>接口标准，具有总线仲裁机制，非常适合在器件之间进行近距离、非经常性的数据通信。在它的协议体系中，传输数据时都会带上目的设备的设备地址，因此可以实现设备组网。</a:t>
            </a:r>
            <a:endParaRPr lang="en-US" altLang="zh-CN" sz="2400"/>
          </a:p>
          <a:p>
            <a:r>
              <a:rPr lang="zh-CN" altLang="en-US" sz="2400"/>
              <a:t>  如果用通用</a:t>
            </a:r>
            <a:r>
              <a:rPr lang="en-US" altLang="zh-CN" sz="2400"/>
              <a:t>IO</a:t>
            </a:r>
            <a:r>
              <a:rPr lang="zh-CN" altLang="en-US" sz="2400"/>
              <a:t>口模拟</a:t>
            </a:r>
            <a:r>
              <a:rPr lang="en-US" altLang="zh-CN" sz="2400"/>
              <a:t>I2C</a:t>
            </a:r>
            <a:r>
              <a:rPr lang="zh-CN" altLang="en-US" sz="2400"/>
              <a:t>总线，并实现双向传输，一条串行数据线</a:t>
            </a:r>
            <a:r>
              <a:rPr lang="en-US" altLang="zh-CN" sz="2400"/>
              <a:t>SDA</a:t>
            </a:r>
            <a:r>
              <a:rPr lang="zh-CN" altLang="en-US" sz="2400"/>
              <a:t>，一条串行时钟线</a:t>
            </a:r>
            <a:r>
              <a:rPr lang="en-US" altLang="zh-CN" sz="2400"/>
              <a:t>SCL</a:t>
            </a:r>
            <a:endParaRPr lang="zh-CN" altLang="en-US" sz="2400"/>
          </a:p>
          <a:p>
            <a:r>
              <a:rPr lang="zh-CN" altLang="en-US" sz="2400"/>
              <a:t>     </a:t>
            </a:r>
            <a:endParaRPr lang="zh-CN" altLang="en-US"/>
          </a:p>
        </p:txBody>
      </p:sp>
      <p:pic>
        <p:nvPicPr>
          <p:cNvPr id="3994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3573463"/>
            <a:ext cx="5329238" cy="304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33309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51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0963" name="文本占位符 512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0964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5" name="文本框 5124"/>
          <p:cNvSpPr txBox="1">
            <a:spLocks noChangeArrowheads="1"/>
          </p:cNvSpPr>
          <p:nvPr/>
        </p:nvSpPr>
        <p:spPr bwMode="auto">
          <a:xfrm>
            <a:off x="0" y="0"/>
            <a:ext cx="3294063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/>
              <a:t>CC3200---&gt;I2C</a:t>
            </a:r>
          </a:p>
        </p:txBody>
      </p:sp>
      <p:sp>
        <p:nvSpPr>
          <p:cNvPr id="40966" name="文本框 5125"/>
          <p:cNvSpPr txBox="1">
            <a:spLocks noChangeArrowheads="1"/>
          </p:cNvSpPr>
          <p:nvPr/>
        </p:nvSpPr>
        <p:spPr bwMode="auto">
          <a:xfrm>
            <a:off x="1588" y="817563"/>
            <a:ext cx="91440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/>
              <a:t>I2C的参考设计使用一个7位长度地址空间，保留了16个地址，所以有112个地址可用，既可以和112个节点进行通讯。</a:t>
            </a:r>
          </a:p>
        </p:txBody>
      </p:sp>
      <p:pic>
        <p:nvPicPr>
          <p:cNvPr id="40967" name="图片 51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450" y="2205038"/>
            <a:ext cx="6981825" cy="194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8" name="文本框 5127"/>
          <p:cNvSpPr txBox="1">
            <a:spLocks noChangeArrowheads="1"/>
          </p:cNvSpPr>
          <p:nvPr/>
        </p:nvSpPr>
        <p:spPr bwMode="auto">
          <a:xfrm>
            <a:off x="107950" y="4510088"/>
            <a:ext cx="87122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/>
              <a:t>I2C使用两条开漏线进行传输，使用时一般上拉一个电阻，两条线分别为数据线和时钟线。PS:上拉电阻大小根据总线电容和上升时间而定。</a:t>
            </a:r>
          </a:p>
        </p:txBody>
      </p:sp>
    </p:spTree>
    <p:extLst>
      <p:ext uri="{BB962C8B-B14F-4D97-AF65-F5344CB8AC3E}">
        <p14:creationId xmlns:p14="http://schemas.microsoft.com/office/powerpoint/2010/main" val="31264813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文本框 1"/>
          <p:cNvSpPr txBox="1">
            <a:spLocks noChangeArrowheads="1"/>
          </p:cNvSpPr>
          <p:nvPr/>
        </p:nvSpPr>
        <p:spPr bwMode="auto">
          <a:xfrm>
            <a:off x="157163" y="28575"/>
            <a:ext cx="16811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/>
              <a:t>I2C</a:t>
            </a:r>
            <a:r>
              <a:rPr lang="zh-CN" altLang="en-US" sz="1800"/>
              <a:t>接口通信：</a:t>
            </a:r>
          </a:p>
        </p:txBody>
      </p:sp>
      <p:pic>
        <p:nvPicPr>
          <p:cNvPr id="4198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4813"/>
            <a:ext cx="6856412" cy="470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矩形 1"/>
          <p:cNvSpPr>
            <a:spLocks noChangeArrowheads="1"/>
          </p:cNvSpPr>
          <p:nvPr/>
        </p:nvSpPr>
        <p:spPr bwMode="auto">
          <a:xfrm>
            <a:off x="323850" y="5119688"/>
            <a:ext cx="8424863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条双向串行线，一条数据线</a:t>
            </a:r>
            <a:r>
              <a:rPr lang="en-US" altLang="zh-CN" sz="1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SDA</a:t>
            </a:r>
            <a:r>
              <a:rPr lang="zh-CN" altLang="en-US" sz="1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，一条时钟线</a:t>
            </a:r>
            <a:r>
              <a:rPr lang="en-US" altLang="zh-CN" sz="1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SCL</a:t>
            </a:r>
            <a:r>
              <a:rPr lang="zh-CN" altLang="en-US" sz="18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  </a:t>
            </a: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SDA</a:t>
            </a: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传输数据是大端传输，每次传输</a:t>
            </a: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8bit</a:t>
            </a: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，即一字节。</a:t>
            </a:r>
            <a:b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  支持多主控</a:t>
            </a: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(multimastering)</a:t>
            </a: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，任何时间点只能有一个主控。</a:t>
            </a:r>
            <a:b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  总线上每个设备都有自己的一个</a:t>
            </a: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</a:t>
            </a: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，共</a:t>
            </a: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bit</a:t>
            </a: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，广播地址全</a:t>
            </a: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b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  </a:t>
            </a: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系统中可能有多个同种芯片，为此</a:t>
            </a: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addr</a:t>
            </a: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分为固定部分和可编程部份，细节视芯片而定，看</a:t>
            </a:r>
            <a:r>
              <a:rPr lang="en-US" altLang="zh-CN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datasheet</a:t>
            </a:r>
            <a:r>
              <a:rPr lang="zh-CN" altLang="en-US" sz="180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11258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9061" y="293316"/>
            <a:ext cx="21852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CC3200 定时器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06088" y="1288473"/>
            <a:ext cx="67582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精确的定时、延时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测量信号频率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测量脉冲宽度、间隔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PWM</a:t>
            </a:r>
            <a:r>
              <a:rPr lang="zh-CN" altLang="en-US" sz="2400" dirty="0"/>
              <a:t>产生（功率脉宽调制）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实时时钟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触发</a:t>
            </a:r>
            <a:r>
              <a:rPr lang="en-US" altLang="zh-CN" sz="2400" dirty="0"/>
              <a:t>ADC</a:t>
            </a:r>
            <a:r>
              <a:rPr lang="zh-CN" altLang="en-US" sz="2400" dirty="0"/>
              <a:t>采样、</a:t>
            </a:r>
            <a:r>
              <a:rPr lang="en-US" altLang="zh-CN" sz="2400" dirty="0"/>
              <a:t>DMA</a:t>
            </a:r>
            <a:r>
              <a:rPr lang="zh-CN" altLang="en-US" sz="2400" dirty="0"/>
              <a:t>传输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4" name="Picture 2" descr="C:\Documents and Settings\a0192895\Local Settings\Temporary Internet Files\Content.IE5\DHOE71CC\MP900448709[1]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1117" y="1188058"/>
            <a:ext cx="2438400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061668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17475"/>
            <a:ext cx="2970213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88913"/>
            <a:ext cx="716121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图片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6092825"/>
            <a:ext cx="5715000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图片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33600"/>
            <a:ext cx="7851775" cy="188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图片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221163"/>
            <a:ext cx="788987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31274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内容占位符 2"/>
          <p:cNvSpPr>
            <a:spLocks noGrp="1"/>
          </p:cNvSpPr>
          <p:nvPr>
            <p:ph idx="4294967295"/>
          </p:nvPr>
        </p:nvSpPr>
        <p:spPr>
          <a:xfrm>
            <a:off x="190500" y="894556"/>
            <a:ext cx="8229600" cy="4525963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dirty="0">
                <a:latin typeface="微软雅黑" panose="020B0503020204020204" pitchFamily="34" charset="-122"/>
              </a:rPr>
              <a:t>I2C数据传输：</a:t>
            </a:r>
            <a:endParaRPr lang="en-US" altLang="zh-CN" sz="2400" dirty="0">
              <a:latin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2400" dirty="0">
                <a:latin typeface="微软雅黑" panose="020B0503020204020204" pitchFamily="34" charset="-122"/>
              </a:rPr>
              <a:t>SCL为高电平时，SDA线若保持稳定，那么SDA上是在传输数据bit；</a:t>
            </a:r>
            <a:br>
              <a:rPr lang="zh-CN" altLang="zh-CN" sz="2400" dirty="0">
                <a:latin typeface="微软雅黑" panose="020B0503020204020204" pitchFamily="34" charset="-122"/>
              </a:rPr>
            </a:br>
            <a:r>
              <a:rPr lang="zh-CN" altLang="zh-CN" sz="2400" dirty="0"/>
              <a:t> </a:t>
            </a:r>
            <a:r>
              <a:rPr lang="zh-CN" altLang="zh-CN" sz="2400" dirty="0">
                <a:latin typeface="微软雅黑" panose="020B0503020204020204" pitchFamily="34" charset="-122"/>
              </a:rPr>
              <a:t>若SDA发生跳变，则用来表示一个会话的开始或结束</a:t>
            </a:r>
            <a:br>
              <a:rPr lang="zh-CN" altLang="zh-CN" sz="2400" dirty="0">
                <a:latin typeface="微软雅黑" panose="020B0503020204020204" pitchFamily="34" charset="-122"/>
              </a:rPr>
            </a:br>
            <a:r>
              <a:rPr lang="zh-CN" altLang="zh-CN" sz="2400" dirty="0"/>
              <a:t>  </a:t>
            </a:r>
            <a:r>
              <a:rPr lang="zh-CN" altLang="zh-CN" sz="2400" dirty="0">
                <a:latin typeface="微软雅黑" panose="020B0503020204020204" pitchFamily="34" charset="-122"/>
              </a:rPr>
              <a:t>数据改变：SCL为低电平时，SDA线才能改变传输的bit</a:t>
            </a:r>
            <a:endParaRPr lang="zh-CN" altLang="en-US" sz="2400" dirty="0"/>
          </a:p>
        </p:txBody>
      </p:sp>
      <p:sp>
        <p:nvSpPr>
          <p:cNvPr id="44036" name="Rectangle 5"/>
          <p:cNvSpPr>
            <a:spLocks noChangeArrowheads="1"/>
          </p:cNvSpPr>
          <p:nvPr/>
        </p:nvSpPr>
        <p:spPr bwMode="auto">
          <a:xfrm>
            <a:off x="457200" y="2635250"/>
            <a:ext cx="984408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zh-CN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</a:br>
            <a:endParaRPr kumimoji="0" lang="zh-CN" altLang="zh-CN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2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  </a:t>
            </a:r>
            <a:endParaRPr kumimoji="0" lang="zh-CN" altLang="zh-CN" sz="7400" b="0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44037" name="Picture 6" descr="I2C学习笔记 - dp - dp: 生活的脚步，进步的点滴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986213"/>
            <a:ext cx="4751387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49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内容占位符 2"/>
          <p:cNvSpPr>
            <a:spLocks noGrp="1"/>
          </p:cNvSpPr>
          <p:nvPr>
            <p:ph idx="4294967295"/>
          </p:nvPr>
        </p:nvSpPr>
        <p:spPr>
          <a:xfrm>
            <a:off x="201613" y="7620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 </a:t>
            </a:r>
            <a:r>
              <a:rPr lang="en-US" altLang="zh-CN" b="1" dirty="0"/>
              <a:t>I2C</a:t>
            </a:r>
            <a:r>
              <a:rPr lang="zh-CN" altLang="en-US" b="1" dirty="0"/>
              <a:t>开始和结束信号</a:t>
            </a:r>
            <a:br>
              <a:rPr lang="zh-CN" altLang="en-US" dirty="0"/>
            </a:br>
            <a:r>
              <a:rPr lang="zh-CN" altLang="en-US" dirty="0"/>
              <a:t>  </a:t>
            </a:r>
            <a:r>
              <a:rPr lang="zh-CN" altLang="en-US" sz="2400" dirty="0"/>
              <a:t> </a:t>
            </a:r>
            <a:r>
              <a:rPr lang="zh-CN" altLang="en-US" sz="2400" b="1" dirty="0"/>
              <a:t>开始信号</a:t>
            </a:r>
            <a:r>
              <a:rPr lang="zh-CN" altLang="en-US" sz="2400" dirty="0"/>
              <a:t>：</a:t>
            </a:r>
            <a:r>
              <a:rPr lang="en-US" altLang="zh-CN" sz="2400" dirty="0"/>
              <a:t>SCL</a:t>
            </a:r>
            <a:r>
              <a:rPr lang="zh-CN" altLang="en-US" sz="2400" dirty="0"/>
              <a:t>为高电平时，</a:t>
            </a:r>
            <a:r>
              <a:rPr lang="en-US" altLang="zh-CN" sz="2400" dirty="0"/>
              <a:t>SDA</a:t>
            </a:r>
            <a:r>
              <a:rPr lang="zh-CN" altLang="en-US" sz="2400" dirty="0"/>
              <a:t>由高电平向低电平跳变，开始传送数据。</a:t>
            </a:r>
            <a:br>
              <a:rPr lang="zh-CN" altLang="en-US" sz="2400" dirty="0"/>
            </a:br>
            <a:r>
              <a:rPr lang="zh-CN" altLang="en-US" sz="2400" dirty="0"/>
              <a:t>  </a:t>
            </a:r>
            <a:r>
              <a:rPr lang="zh-CN" altLang="en-US" sz="2400" b="1" dirty="0"/>
              <a:t>结束信号</a:t>
            </a:r>
            <a:r>
              <a:rPr lang="zh-CN" altLang="en-US" sz="2400" dirty="0"/>
              <a:t>：</a:t>
            </a:r>
            <a:r>
              <a:rPr lang="en-US" altLang="zh-CN" sz="2400" dirty="0"/>
              <a:t>SCL</a:t>
            </a:r>
            <a:r>
              <a:rPr lang="zh-CN" altLang="en-US" sz="2400" dirty="0"/>
              <a:t>为高电平时，</a:t>
            </a:r>
            <a:r>
              <a:rPr lang="en-US" altLang="zh-CN" sz="2400" dirty="0"/>
              <a:t>SDA</a:t>
            </a:r>
            <a:r>
              <a:rPr lang="zh-CN" altLang="en-US" sz="2400" dirty="0"/>
              <a:t>由低电平向高电平跳变，结束传送数据。</a:t>
            </a:r>
          </a:p>
        </p:txBody>
      </p:sp>
      <p:pic>
        <p:nvPicPr>
          <p:cNvPr id="4506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149725"/>
            <a:ext cx="59690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6942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 I2C</a:t>
            </a:r>
            <a:r>
              <a:rPr lang="zh-CN" altLang="en-US"/>
              <a:t>应答信号</a:t>
            </a:r>
          </a:p>
        </p:txBody>
      </p:sp>
      <p:sp>
        <p:nvSpPr>
          <p:cNvPr id="46083" name="内容占位符 2"/>
          <p:cNvSpPr>
            <a:spLocks noGrp="1"/>
          </p:cNvSpPr>
          <p:nvPr>
            <p:ph idx="4294967295"/>
          </p:nvPr>
        </p:nvSpPr>
        <p:spPr>
          <a:xfrm>
            <a:off x="122238" y="990600"/>
            <a:ext cx="8229600" cy="4525963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Master</a:t>
            </a:r>
            <a:r>
              <a:rPr lang="zh-CN" altLang="en-US" sz="2800" dirty="0"/>
              <a:t>每发送完</a:t>
            </a:r>
            <a:r>
              <a:rPr lang="en-US" altLang="zh-CN" sz="2800" dirty="0"/>
              <a:t>8bit</a:t>
            </a:r>
            <a:r>
              <a:rPr lang="zh-CN" altLang="en-US" sz="2800" dirty="0"/>
              <a:t>数据后等待</a:t>
            </a:r>
            <a:r>
              <a:rPr lang="en-US" altLang="zh-CN" sz="2800" dirty="0"/>
              <a:t>Slave</a:t>
            </a:r>
            <a:r>
              <a:rPr lang="zh-CN" altLang="en-US" sz="2800" dirty="0"/>
              <a:t>的</a:t>
            </a:r>
            <a:r>
              <a:rPr lang="en-US" altLang="zh-CN" sz="2800" dirty="0"/>
              <a:t>ACK</a:t>
            </a:r>
            <a:r>
              <a:rPr lang="zh-CN" altLang="en-US" sz="2800" dirty="0"/>
              <a:t>。</a:t>
            </a:r>
            <a:br>
              <a:rPr lang="zh-CN" altLang="en-US" sz="2800" dirty="0"/>
            </a:br>
            <a:r>
              <a:rPr lang="zh-CN" altLang="en-US" sz="2800" dirty="0"/>
              <a:t>   即在第</a:t>
            </a:r>
            <a:r>
              <a:rPr lang="en-US" altLang="zh-CN" sz="2800" dirty="0"/>
              <a:t>9</a:t>
            </a:r>
            <a:r>
              <a:rPr lang="zh-CN" altLang="en-US" sz="2800" dirty="0"/>
              <a:t>个</a:t>
            </a:r>
            <a:r>
              <a:rPr lang="en-US" altLang="zh-CN" sz="2800" dirty="0"/>
              <a:t>clock</a:t>
            </a:r>
            <a:r>
              <a:rPr lang="zh-CN" altLang="en-US" sz="2800" dirty="0"/>
              <a:t>，若从</a:t>
            </a:r>
            <a:r>
              <a:rPr lang="en-US" altLang="zh-CN" sz="2800" dirty="0"/>
              <a:t>IC</a:t>
            </a:r>
            <a:r>
              <a:rPr lang="zh-CN" altLang="en-US" sz="2800" dirty="0"/>
              <a:t>发</a:t>
            </a:r>
            <a:r>
              <a:rPr lang="en-US" altLang="zh-CN" sz="2800" dirty="0"/>
              <a:t>ACK</a:t>
            </a:r>
            <a:r>
              <a:rPr lang="zh-CN" altLang="en-US" sz="2800" dirty="0"/>
              <a:t>，</a:t>
            </a:r>
            <a:r>
              <a:rPr lang="en-US" altLang="zh-CN" sz="2800" dirty="0"/>
              <a:t>SDA</a:t>
            </a:r>
            <a:r>
              <a:rPr lang="zh-CN" altLang="en-US" sz="2800" dirty="0"/>
              <a:t>会被拉低。</a:t>
            </a:r>
            <a:br>
              <a:rPr lang="zh-CN" altLang="en-US" sz="2800" dirty="0"/>
            </a:br>
            <a:r>
              <a:rPr lang="zh-CN" altLang="en-US" sz="2800" dirty="0"/>
              <a:t>   若没有</a:t>
            </a:r>
            <a:r>
              <a:rPr lang="en-US" altLang="zh-CN" sz="2800" dirty="0"/>
              <a:t>ACK</a:t>
            </a:r>
            <a:r>
              <a:rPr lang="zh-CN" altLang="en-US" sz="2800" dirty="0"/>
              <a:t>，</a:t>
            </a:r>
            <a:r>
              <a:rPr lang="en-US" altLang="zh-CN" sz="2800" dirty="0"/>
              <a:t>SDA</a:t>
            </a:r>
            <a:r>
              <a:rPr lang="zh-CN" altLang="en-US" sz="2800" dirty="0"/>
              <a:t>会被置高，这会引起</a:t>
            </a:r>
            <a:r>
              <a:rPr lang="en-US" altLang="zh-CN" sz="2800" dirty="0"/>
              <a:t>Master</a:t>
            </a:r>
            <a:r>
              <a:rPr lang="zh-CN" altLang="en-US" sz="2800" dirty="0"/>
              <a:t>发生</a:t>
            </a:r>
            <a:r>
              <a:rPr lang="en-US" altLang="zh-CN" sz="2800" dirty="0"/>
              <a:t>RESTART</a:t>
            </a:r>
            <a:r>
              <a:rPr lang="zh-CN" altLang="en-US" sz="2800" dirty="0"/>
              <a:t>或</a:t>
            </a:r>
            <a:r>
              <a:rPr lang="en-US" altLang="zh-CN" sz="2800" dirty="0"/>
              <a:t>STOP</a:t>
            </a:r>
            <a:r>
              <a:rPr lang="zh-CN" altLang="en-US" sz="2800" dirty="0"/>
              <a:t>流程，如下所示：</a:t>
            </a:r>
          </a:p>
        </p:txBody>
      </p:sp>
      <p:pic>
        <p:nvPicPr>
          <p:cNvPr id="4608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4076700"/>
            <a:ext cx="7956550" cy="200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8718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716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7107" name="文本占位符 717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7108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图片 1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560388"/>
            <a:ext cx="6670675" cy="1757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文本框 7174"/>
          <p:cNvSpPr txBox="1">
            <a:spLocks noChangeArrowheads="1"/>
          </p:cNvSpPr>
          <p:nvPr/>
        </p:nvSpPr>
        <p:spPr bwMode="auto">
          <a:xfrm>
            <a:off x="311150" y="2522538"/>
            <a:ext cx="8520113" cy="3046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数据传输格式，在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START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信号后紧跟着从机地址信号，该地址信号共有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7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位，紧跟的第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8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位是数据传输方向位（即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I2CMSA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寄存器中的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R/S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位）。将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R/S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位清零表示传输操作（发送），将此位置位表示数据请求（接收）。主机可以发送一个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STOP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信号来结束数据传输，不过，主机也可以在没有产生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STOP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信号的时候，通过产生一个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START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信号和总线上另一个从机的地址，来与指定的从机通信。因此，在一次传输过程中可能会出现多种接收</a:t>
            </a: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发送格式的组合。</a:t>
            </a:r>
          </a:p>
        </p:txBody>
      </p:sp>
    </p:spTree>
    <p:extLst>
      <p:ext uri="{BB962C8B-B14F-4D97-AF65-F5344CB8AC3E}">
        <p14:creationId xmlns:p14="http://schemas.microsoft.com/office/powerpoint/2010/main" val="7307036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614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48131" name="文本占位符 614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48132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图片 61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0350"/>
            <a:ext cx="9144000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文本框 6149"/>
          <p:cNvSpPr txBox="1">
            <a:spLocks noChangeArrowheads="1"/>
          </p:cNvSpPr>
          <p:nvPr/>
        </p:nvSpPr>
        <p:spPr bwMode="auto">
          <a:xfrm>
            <a:off x="107950" y="1917700"/>
            <a:ext cx="6985000" cy="286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两个通讯设备之间，生成时钟信号的设备为主设备。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I2C的传输速度，现在分成五种：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双向：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标准模式 (Standard-mode), 速率可高达 100 kbit/s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快速模式 (Fast-mode), 速率可高达400 kbit/s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快速模式PLUS (Fast-mode Plus), 速率可高达1 Mbit/s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高速模式 (High-speed mode), 速率可高达 3.4 Mbit/s.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单向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超快速模式(Ultra Fast-mode), 速率可高达 5 Mbit/s</a:t>
            </a:r>
          </a:p>
        </p:txBody>
      </p:sp>
      <p:sp>
        <p:nvSpPr>
          <p:cNvPr id="48135" name="文本框 6150"/>
          <p:cNvSpPr txBox="1">
            <a:spLocks noChangeArrowheads="1"/>
          </p:cNvSpPr>
          <p:nvPr/>
        </p:nvSpPr>
        <p:spPr bwMode="auto">
          <a:xfrm>
            <a:off x="163513" y="4860925"/>
            <a:ext cx="8816975" cy="163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start:SCL为高电平将SDA拉低，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stop:SCL为高电平将SDA拉高，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在一个时钟周期内，当时钟线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SCL为低电平的时候，开始传输数据至SDA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总线上，当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SCL为高电平时，采集SDA总线上数据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当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总线SDA\SCL都为高电平时，总线处于空闲状态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68981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内容占位符 2"/>
          <p:cNvSpPr>
            <a:spLocks noGrp="1"/>
          </p:cNvSpPr>
          <p:nvPr>
            <p:ph idx="4294967295"/>
          </p:nvPr>
        </p:nvSpPr>
        <p:spPr>
          <a:xfrm>
            <a:off x="317500" y="7493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en-US" altLang="zh-CN" b="1" dirty="0"/>
              <a:t>I2C</a:t>
            </a:r>
            <a:r>
              <a:rPr lang="zh-CN" altLang="en-US" b="1" dirty="0"/>
              <a:t>写流程</a:t>
            </a:r>
            <a:br>
              <a:rPr lang="zh-CN" altLang="en-US" dirty="0"/>
            </a:br>
            <a:r>
              <a:rPr lang="zh-CN" altLang="en-US" dirty="0"/>
              <a:t>写寄存器的标准流程为：</a:t>
            </a:r>
            <a:br>
              <a:rPr lang="zh-CN" altLang="en-US" dirty="0"/>
            </a:br>
            <a:r>
              <a:rPr lang="en-US" altLang="zh-CN" dirty="0"/>
              <a:t>1.    Master</a:t>
            </a:r>
            <a:r>
              <a:rPr lang="zh-CN" altLang="en-US" dirty="0"/>
              <a:t>发起</a:t>
            </a:r>
            <a:r>
              <a:rPr lang="en-US" altLang="zh-CN" dirty="0"/>
              <a:t>START</a:t>
            </a:r>
            <a:br>
              <a:rPr lang="en-US" altLang="zh-CN" dirty="0"/>
            </a:br>
            <a:r>
              <a:rPr lang="en-US" altLang="zh-CN" dirty="0"/>
              <a:t>2.    Master</a:t>
            </a:r>
            <a:r>
              <a:rPr lang="zh-CN" altLang="en-US" dirty="0"/>
              <a:t>发送</a:t>
            </a:r>
            <a:r>
              <a:rPr lang="en-US" altLang="zh-CN" dirty="0"/>
              <a:t>I2C </a:t>
            </a:r>
            <a:r>
              <a:rPr lang="en-US" altLang="zh-CN" dirty="0" err="1"/>
              <a:t>addr</a:t>
            </a:r>
            <a:r>
              <a:rPr lang="zh-CN" altLang="en-US" dirty="0"/>
              <a:t>（</a:t>
            </a:r>
            <a:r>
              <a:rPr lang="en-US" altLang="zh-CN" dirty="0"/>
              <a:t>7bit</a:t>
            </a:r>
            <a:r>
              <a:rPr lang="zh-CN" altLang="en-US" dirty="0"/>
              <a:t>）和</a:t>
            </a:r>
            <a:r>
              <a:rPr lang="en-US" altLang="zh-CN" dirty="0"/>
              <a:t>w</a:t>
            </a:r>
            <a:r>
              <a:rPr lang="zh-CN" altLang="en-US" dirty="0"/>
              <a:t>操作</a:t>
            </a:r>
            <a:r>
              <a:rPr lang="en-US" altLang="zh-CN" dirty="0"/>
              <a:t>0</a:t>
            </a:r>
            <a:r>
              <a:rPr lang="zh-CN" altLang="en-US" dirty="0"/>
              <a:t>（</a:t>
            </a:r>
            <a:r>
              <a:rPr lang="en-US" altLang="zh-CN" dirty="0"/>
              <a:t>1bit</a:t>
            </a:r>
            <a:r>
              <a:rPr lang="zh-CN" altLang="en-US" dirty="0"/>
              <a:t>），等待</a:t>
            </a:r>
            <a:r>
              <a:rPr lang="en-US" altLang="zh-CN" dirty="0"/>
              <a:t>ACK</a:t>
            </a:r>
            <a:br>
              <a:rPr lang="en-US" altLang="zh-CN" dirty="0"/>
            </a:br>
            <a:r>
              <a:rPr lang="en-US" altLang="zh-CN" dirty="0"/>
              <a:t>3.    Slave</a:t>
            </a:r>
            <a:r>
              <a:rPr lang="zh-CN" altLang="en-US" dirty="0"/>
              <a:t>发送</a:t>
            </a:r>
            <a:r>
              <a:rPr lang="en-US" altLang="zh-CN" dirty="0"/>
              <a:t>ACK</a:t>
            </a:r>
            <a:br>
              <a:rPr lang="en-US" altLang="zh-CN" dirty="0"/>
            </a:br>
            <a:r>
              <a:rPr lang="en-US" altLang="zh-CN" dirty="0"/>
              <a:t>4.    Master</a:t>
            </a:r>
            <a:r>
              <a:rPr lang="zh-CN" altLang="en-US" dirty="0"/>
              <a:t>发送</a:t>
            </a:r>
            <a:r>
              <a:rPr lang="en-US" altLang="zh-CN" dirty="0" err="1"/>
              <a:t>reg</a:t>
            </a:r>
            <a:r>
              <a:rPr lang="en-US" altLang="zh-CN" dirty="0"/>
              <a:t> </a:t>
            </a:r>
            <a:r>
              <a:rPr lang="en-US" altLang="zh-CN" dirty="0" err="1"/>
              <a:t>addr</a:t>
            </a:r>
            <a:r>
              <a:rPr lang="zh-CN" altLang="en-US" dirty="0"/>
              <a:t>（</a:t>
            </a:r>
            <a:r>
              <a:rPr lang="en-US" altLang="zh-CN" dirty="0"/>
              <a:t>8bit</a:t>
            </a:r>
            <a:r>
              <a:rPr lang="zh-CN" altLang="en-US" dirty="0"/>
              <a:t>），等待</a:t>
            </a:r>
            <a:r>
              <a:rPr lang="en-US" altLang="zh-CN" dirty="0"/>
              <a:t>ACK</a:t>
            </a:r>
            <a:br>
              <a:rPr lang="en-US" altLang="zh-CN" dirty="0"/>
            </a:br>
            <a:r>
              <a:rPr lang="en-US" altLang="zh-CN" dirty="0"/>
              <a:t>5.    Slave</a:t>
            </a:r>
            <a:r>
              <a:rPr lang="zh-CN" altLang="en-US" dirty="0"/>
              <a:t>发送</a:t>
            </a:r>
            <a:r>
              <a:rPr lang="en-US" altLang="zh-CN" dirty="0"/>
              <a:t>ACK</a:t>
            </a:r>
            <a:br>
              <a:rPr lang="en-US" altLang="zh-CN" dirty="0"/>
            </a:br>
            <a:r>
              <a:rPr lang="en-US" altLang="zh-CN" dirty="0"/>
              <a:t>6.   </a:t>
            </a:r>
            <a:r>
              <a:rPr lang="en-US" altLang="zh-CN" u="sng" dirty="0"/>
              <a:t>Master</a:t>
            </a:r>
            <a:r>
              <a:rPr lang="zh-CN" altLang="en-US" dirty="0"/>
              <a:t>发送</a:t>
            </a:r>
            <a:r>
              <a:rPr lang="en-US" altLang="zh-CN" dirty="0"/>
              <a:t>data</a:t>
            </a:r>
            <a:r>
              <a:rPr lang="zh-CN" altLang="en-US" dirty="0"/>
              <a:t>（</a:t>
            </a:r>
            <a:r>
              <a:rPr lang="en-US" altLang="zh-CN" dirty="0"/>
              <a:t>8bit</a:t>
            </a:r>
            <a:r>
              <a:rPr lang="zh-CN" altLang="en-US" dirty="0"/>
              <a:t>），即要写入寄存器中的数据，等待</a:t>
            </a:r>
            <a:r>
              <a:rPr lang="en-US" altLang="zh-CN" dirty="0"/>
              <a:t>ACK</a:t>
            </a:r>
            <a:br>
              <a:rPr lang="en-US" altLang="zh-CN" dirty="0"/>
            </a:br>
            <a:r>
              <a:rPr lang="en-US" altLang="zh-CN" dirty="0"/>
              <a:t>7.    Slave</a:t>
            </a:r>
            <a:r>
              <a:rPr lang="zh-CN" altLang="en-US" dirty="0"/>
              <a:t>发送</a:t>
            </a:r>
            <a:r>
              <a:rPr lang="en-US" altLang="zh-CN" dirty="0"/>
              <a:t>ACK</a:t>
            </a:r>
            <a:br>
              <a:rPr lang="en-US" altLang="zh-CN" dirty="0"/>
            </a:br>
            <a:r>
              <a:rPr lang="en-US" altLang="zh-CN" dirty="0"/>
              <a:t>8.    </a:t>
            </a:r>
            <a:r>
              <a:rPr lang="zh-CN" altLang="en-US" dirty="0"/>
              <a:t>第</a:t>
            </a:r>
            <a:r>
              <a:rPr lang="en-US" altLang="zh-CN" dirty="0"/>
              <a:t>6</a:t>
            </a:r>
            <a:r>
              <a:rPr lang="zh-CN" altLang="en-US" dirty="0"/>
              <a:t>步和第</a:t>
            </a:r>
            <a:r>
              <a:rPr lang="en-US" altLang="zh-CN" dirty="0"/>
              <a:t>7</a:t>
            </a:r>
            <a:r>
              <a:rPr lang="zh-CN" altLang="en-US" dirty="0"/>
              <a:t>步可以重复多次，即顺序写多个寄存器</a:t>
            </a:r>
            <a:br>
              <a:rPr lang="zh-CN" altLang="en-US" dirty="0"/>
            </a:br>
            <a:r>
              <a:rPr lang="en-US" altLang="zh-CN" dirty="0"/>
              <a:t>9.    Master</a:t>
            </a:r>
            <a:r>
              <a:rPr lang="zh-CN" altLang="en-US" dirty="0"/>
              <a:t>发起</a:t>
            </a:r>
            <a:r>
              <a:rPr lang="en-US" altLang="zh-CN" dirty="0"/>
              <a:t>STOP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03857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标题 1"/>
          <p:cNvSpPr>
            <a:spLocks noGrp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altLang="zh-CN" b="1"/>
              <a:t> I2C</a:t>
            </a:r>
            <a:r>
              <a:rPr lang="zh-CN" altLang="en-US" b="1"/>
              <a:t>读流程</a:t>
            </a:r>
            <a:endParaRPr lang="zh-CN" altLang="en-US"/>
          </a:p>
        </p:txBody>
      </p:sp>
      <p:sp>
        <p:nvSpPr>
          <p:cNvPr id="50179" name="内容占位符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/>
              <a:t>读寄存器的标准流程为：</a:t>
            </a:r>
            <a:br>
              <a:rPr lang="zh-CN" altLang="en-US" sz="2400"/>
            </a:br>
            <a:r>
              <a:rPr lang="en-US" altLang="zh-CN" sz="2400"/>
              <a:t>1.    Master</a:t>
            </a:r>
            <a:r>
              <a:rPr lang="zh-CN" altLang="en-US" sz="2400"/>
              <a:t>发送</a:t>
            </a:r>
            <a:r>
              <a:rPr lang="en-US" altLang="zh-CN" sz="2400"/>
              <a:t>I2Caddr</a:t>
            </a:r>
            <a:r>
              <a:rPr lang="zh-CN" altLang="en-US" sz="2400"/>
              <a:t>（</a:t>
            </a:r>
            <a:r>
              <a:rPr lang="en-US" altLang="zh-CN" sz="2400"/>
              <a:t>7bit</a:t>
            </a:r>
            <a:r>
              <a:rPr lang="zh-CN" altLang="en-US" sz="2400"/>
              <a:t>）和 </a:t>
            </a:r>
            <a:r>
              <a:rPr lang="en-US" altLang="zh-CN" sz="2400" u="sng"/>
              <a:t>W</a:t>
            </a:r>
            <a:r>
              <a:rPr lang="zh-CN" altLang="en-US" sz="2400" u="sng"/>
              <a:t>操作</a:t>
            </a:r>
            <a:r>
              <a:rPr lang="en-US" altLang="zh-CN" sz="2400" u="sng"/>
              <a:t>1</a:t>
            </a:r>
            <a:r>
              <a:rPr lang="zh-CN" altLang="en-US" sz="2400" u="sng"/>
              <a:t>（</a:t>
            </a:r>
            <a:r>
              <a:rPr lang="en-US" altLang="zh-CN" sz="2400" u="sng"/>
              <a:t>1bit</a:t>
            </a:r>
            <a:r>
              <a:rPr lang="zh-CN" altLang="en-US" sz="2400" u="sng"/>
              <a:t>）</a:t>
            </a:r>
            <a:r>
              <a:rPr lang="zh-CN" altLang="en-US" sz="2400"/>
              <a:t>，等待</a:t>
            </a:r>
            <a:r>
              <a:rPr lang="en-US" altLang="zh-CN" sz="2400"/>
              <a:t>ACK</a:t>
            </a:r>
            <a:br>
              <a:rPr lang="en-US" altLang="zh-CN" sz="2400"/>
            </a:br>
            <a:r>
              <a:rPr lang="en-US" altLang="zh-CN" sz="2400"/>
              <a:t>2.    Slave</a:t>
            </a:r>
            <a:r>
              <a:rPr lang="zh-CN" altLang="en-US" sz="2400"/>
              <a:t>发送</a:t>
            </a:r>
            <a:r>
              <a:rPr lang="en-US" altLang="zh-CN" sz="2400"/>
              <a:t>ACK</a:t>
            </a:r>
            <a:br>
              <a:rPr lang="en-US" altLang="zh-CN" sz="2400"/>
            </a:br>
            <a:r>
              <a:rPr lang="en-US" altLang="zh-CN" sz="2400"/>
              <a:t>3.    Master</a:t>
            </a:r>
            <a:r>
              <a:rPr lang="zh-CN" altLang="en-US" sz="2400"/>
              <a:t>发送</a:t>
            </a:r>
            <a:r>
              <a:rPr lang="en-US" altLang="zh-CN" sz="2400"/>
              <a:t>reg addr</a:t>
            </a:r>
            <a:r>
              <a:rPr lang="zh-CN" altLang="en-US" sz="2400"/>
              <a:t>（</a:t>
            </a:r>
            <a:r>
              <a:rPr lang="en-US" altLang="zh-CN" sz="2400"/>
              <a:t>8bit</a:t>
            </a:r>
            <a:r>
              <a:rPr lang="zh-CN" altLang="en-US" sz="2400"/>
              <a:t>），等待</a:t>
            </a:r>
            <a:r>
              <a:rPr lang="en-US" altLang="zh-CN" sz="2400"/>
              <a:t>ACK</a:t>
            </a:r>
            <a:br>
              <a:rPr lang="en-US" altLang="zh-CN" sz="2400"/>
            </a:br>
            <a:r>
              <a:rPr lang="en-US" altLang="zh-CN" sz="2400"/>
              <a:t>4.    Slave</a:t>
            </a:r>
            <a:r>
              <a:rPr lang="zh-CN" altLang="en-US" sz="2400"/>
              <a:t>发送</a:t>
            </a:r>
            <a:r>
              <a:rPr lang="en-US" altLang="zh-CN" sz="2400"/>
              <a:t>ACK</a:t>
            </a:r>
            <a:br>
              <a:rPr lang="en-US" altLang="zh-CN" sz="2400"/>
            </a:br>
            <a:r>
              <a:rPr lang="en-US" altLang="zh-CN" sz="2400"/>
              <a:t>5.   </a:t>
            </a:r>
            <a:r>
              <a:rPr lang="en-US" altLang="zh-CN" sz="2400" b="1"/>
              <a:t>Master</a:t>
            </a:r>
            <a:r>
              <a:rPr lang="zh-CN" altLang="en-US" sz="2400" b="1"/>
              <a:t>发起</a:t>
            </a:r>
            <a:r>
              <a:rPr lang="en-US" altLang="zh-CN" sz="2400" b="1"/>
              <a:t>START</a:t>
            </a:r>
            <a:br>
              <a:rPr lang="en-US" altLang="zh-CN" sz="2400"/>
            </a:br>
            <a:r>
              <a:rPr lang="en-US" altLang="zh-CN" sz="2400"/>
              <a:t>6.    Master</a:t>
            </a:r>
            <a:r>
              <a:rPr lang="zh-CN" altLang="en-US" sz="2400"/>
              <a:t>发送</a:t>
            </a:r>
            <a:r>
              <a:rPr lang="en-US" altLang="zh-CN" sz="2400"/>
              <a:t>I2C addr</a:t>
            </a:r>
            <a:r>
              <a:rPr lang="zh-CN" altLang="en-US" sz="2400"/>
              <a:t>（</a:t>
            </a:r>
            <a:r>
              <a:rPr lang="en-US" altLang="zh-CN" sz="2400"/>
              <a:t>7bit</a:t>
            </a:r>
            <a:r>
              <a:rPr lang="zh-CN" altLang="en-US" sz="2400"/>
              <a:t>）和 </a:t>
            </a:r>
            <a:r>
              <a:rPr lang="en-US" altLang="zh-CN" sz="2400" b="1" u="sng"/>
              <a:t>R</a:t>
            </a:r>
            <a:r>
              <a:rPr lang="zh-CN" altLang="en-US" sz="2400" b="1" u="sng"/>
              <a:t>操作</a:t>
            </a:r>
            <a:r>
              <a:rPr lang="en-US" altLang="zh-CN" sz="2400" b="1" u="sng"/>
              <a:t>1</a:t>
            </a:r>
            <a:r>
              <a:rPr lang="zh-CN" altLang="en-US" sz="2400" u="sng"/>
              <a:t>（</a:t>
            </a:r>
            <a:r>
              <a:rPr lang="en-US" altLang="zh-CN" sz="2400" u="sng"/>
              <a:t>1bit</a:t>
            </a:r>
            <a:r>
              <a:rPr lang="zh-CN" altLang="en-US" sz="2400" u="sng"/>
              <a:t>）</a:t>
            </a:r>
            <a:r>
              <a:rPr lang="zh-CN" altLang="en-US" sz="2400"/>
              <a:t>，等待</a:t>
            </a:r>
            <a:r>
              <a:rPr lang="en-US" altLang="zh-CN" sz="2400"/>
              <a:t>ACK</a:t>
            </a:r>
            <a:br>
              <a:rPr lang="en-US" altLang="zh-CN" sz="2400"/>
            </a:br>
            <a:r>
              <a:rPr lang="en-US" altLang="zh-CN" sz="2400"/>
              <a:t>7.    Slave</a:t>
            </a:r>
            <a:r>
              <a:rPr lang="zh-CN" altLang="en-US" sz="2400"/>
              <a:t>发送</a:t>
            </a:r>
            <a:r>
              <a:rPr lang="en-US" altLang="zh-CN" sz="2400"/>
              <a:t>ACK</a:t>
            </a:r>
            <a:br>
              <a:rPr lang="en-US" altLang="zh-CN" sz="2400"/>
            </a:br>
            <a:r>
              <a:rPr lang="en-US" altLang="zh-CN" sz="2400"/>
              <a:t>8.   </a:t>
            </a:r>
            <a:r>
              <a:rPr lang="en-US" altLang="zh-CN" sz="2400" u="sng"/>
              <a:t>Slave</a:t>
            </a:r>
            <a:r>
              <a:rPr lang="zh-CN" altLang="en-US" sz="2400"/>
              <a:t>发送</a:t>
            </a:r>
            <a:r>
              <a:rPr lang="en-US" altLang="zh-CN" sz="2400"/>
              <a:t>data</a:t>
            </a:r>
            <a:r>
              <a:rPr lang="zh-CN" altLang="en-US" sz="2400"/>
              <a:t>（</a:t>
            </a:r>
            <a:r>
              <a:rPr lang="en-US" altLang="zh-CN" sz="2400"/>
              <a:t>8bit</a:t>
            </a:r>
            <a:r>
              <a:rPr lang="zh-CN" altLang="en-US" sz="2400"/>
              <a:t>），即寄存器里的值</a:t>
            </a:r>
            <a:br>
              <a:rPr lang="zh-CN" altLang="en-US" sz="2400"/>
            </a:br>
            <a:r>
              <a:rPr lang="en-US" altLang="zh-CN" sz="2400"/>
              <a:t>9.   Master</a:t>
            </a:r>
            <a:r>
              <a:rPr lang="zh-CN" altLang="en-US" sz="2400"/>
              <a:t>发送</a:t>
            </a:r>
            <a:r>
              <a:rPr lang="en-US" altLang="zh-CN" sz="2400"/>
              <a:t>ACK</a:t>
            </a:r>
            <a:br>
              <a:rPr lang="en-US" altLang="zh-CN" sz="2400"/>
            </a:br>
            <a:r>
              <a:rPr lang="en-US" altLang="zh-CN" sz="2400"/>
              <a:t>10.    </a:t>
            </a:r>
            <a:r>
              <a:rPr lang="zh-CN" altLang="en-US" sz="2400"/>
              <a:t>第</a:t>
            </a:r>
            <a:r>
              <a:rPr lang="en-US" altLang="zh-CN" sz="2400"/>
              <a:t>8</a:t>
            </a:r>
            <a:r>
              <a:rPr lang="zh-CN" altLang="en-US" sz="2400"/>
              <a:t>步和第</a:t>
            </a:r>
            <a:r>
              <a:rPr lang="en-US" altLang="zh-CN" sz="2400"/>
              <a:t>9</a:t>
            </a:r>
            <a:r>
              <a:rPr lang="zh-CN" altLang="en-US" sz="2400"/>
              <a:t>步可以重复多次，即顺序读多个寄存器</a:t>
            </a:r>
            <a:br>
              <a:rPr lang="zh-CN" altLang="en-US"/>
            </a:b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05424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024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2290" name="文本占位符 1024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229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文本框 10244"/>
          <p:cNvSpPr txBox="1"/>
          <p:nvPr/>
        </p:nvSpPr>
        <p:spPr>
          <a:xfrm>
            <a:off x="323850" y="188913"/>
            <a:ext cx="8359775" cy="63103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1905" indent="-1905"/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CC3200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包含一个</a:t>
            </a:r>
            <a:r>
              <a:rPr lang="en-US" altLang="zh-CN" sz="2800" noProof="1">
                <a:latin typeface="Arial" charset="0"/>
                <a:ea typeface="宋体" charset="-122"/>
                <a:cs typeface="+mn-ea"/>
              </a:rPr>
              <a:t>I2C</a:t>
            </a:r>
            <a:r>
              <a:rPr lang="zh-CN" altLang="en-US" sz="2800" noProof="1">
                <a:latin typeface="Arial" charset="0"/>
                <a:ea typeface="宋体" charset="-122"/>
                <a:cs typeface="+mn-ea"/>
              </a:rPr>
              <a:t>模块，该模块具有如下特征：</a:t>
            </a:r>
            <a:endParaRPr lang="zh-CN" altLang="en-US" sz="2800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I2C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总线上的设备可以指派为从机或主机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作为主机或从机时都支持发送和接受数据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主机和从机可同时操作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四个</a:t>
            </a:r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I2C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模式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主机发送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主机接收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从机发送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从机接收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支持如下的传输速度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标准模式</a:t>
            </a:r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(100 Kbps)</a:t>
            </a:r>
            <a:endParaRPr lang="en-US" altLang="zh-CN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快速模式</a:t>
            </a:r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(400 Kbps)</a:t>
            </a:r>
            <a:endParaRPr lang="en-US" altLang="zh-CN" sz="2000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主机和从机都可产生中断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当发送或接收操作完成（或由于错误而停止）时，主机会产生中断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当主机请求数据或主机发送数据或侦测到</a:t>
            </a:r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START/STOP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信号时，从机会产生中断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主机含仲裁和时钟同步机制，支持多主机和</a:t>
            </a:r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7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位地址模式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283845">
              <a:buFont typeface="Wingdings" charset="2"/>
              <a:buChar char="l"/>
            </a:pP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可通过</a:t>
            </a:r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μDMA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实现高效传输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发送和接收数据时采用相互独立的通道</a:t>
            </a:r>
            <a:endParaRPr lang="zh-CN" altLang="en-US" sz="2000" noProof="1">
              <a:latin typeface="Arial" charset="0"/>
              <a:ea typeface="宋体" charset="-122"/>
            </a:endParaRPr>
          </a:p>
          <a:p>
            <a:pPr marL="1905" indent="-1905"/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-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使用</a:t>
            </a:r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I2C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中的接收和发送</a:t>
            </a:r>
            <a:r>
              <a:rPr lang="en-US" altLang="zh-CN" sz="2000" noProof="1">
                <a:latin typeface="Arial" charset="0"/>
                <a:ea typeface="宋体" charset="-122"/>
                <a:cs typeface="+mn-ea"/>
              </a:rPr>
              <a:t>FIFOs</a:t>
            </a:r>
            <a:r>
              <a:rPr lang="zh-CN" altLang="en-US" sz="2000" noProof="1">
                <a:latin typeface="Arial" charset="0"/>
                <a:ea typeface="宋体" charset="-122"/>
                <a:cs typeface="+mn-ea"/>
              </a:rPr>
              <a:t>，可以实现单次数据传输或突发数据传输</a:t>
            </a:r>
            <a:endParaRPr lang="zh-CN" altLang="en-US" sz="2000" noProof="1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157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126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13314" name="文本占位符 1126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331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图片 1126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063" y="176213"/>
            <a:ext cx="7380287" cy="650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9403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4" name="标题 3174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195" name="文本占位符 3174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8196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文本框 20484"/>
          <p:cNvSpPr txBox="1">
            <a:spLocks noChangeArrowheads="1"/>
          </p:cNvSpPr>
          <p:nvPr/>
        </p:nvSpPr>
        <p:spPr bwMode="auto">
          <a:xfrm>
            <a:off x="34925" y="44450"/>
            <a:ext cx="33591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 dirty="0"/>
              <a:t>CC3200 定时器</a:t>
            </a:r>
          </a:p>
        </p:txBody>
      </p:sp>
      <p:sp>
        <p:nvSpPr>
          <p:cNvPr id="20486" name="文本框 20485"/>
          <p:cNvSpPr txBox="1"/>
          <p:nvPr/>
        </p:nvSpPr>
        <p:spPr>
          <a:xfrm>
            <a:off x="556953" y="622300"/>
            <a:ext cx="8552122" cy="507831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marL="1905" indent="283845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工作模式：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1905" indent="-1905">
              <a:lnSpc>
                <a:spcPct val="150000"/>
              </a:lnSpc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16位通用定时器，含8位预分频器。级联</a:t>
            </a:r>
            <a:r>
              <a:rPr lang="en-US" altLang="zh-CN" sz="2400" noProof="1">
                <a:latin typeface="Arial" charset="0"/>
                <a:ea typeface="宋体" charset="-122"/>
                <a:cs typeface="+mn-ea"/>
              </a:rPr>
              <a:t>32</a:t>
            </a: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位定时器</a:t>
            </a:r>
            <a:endParaRPr lang="en-US" altLang="zh-CN" sz="2400" noProof="1">
              <a:latin typeface="Arial" charset="0"/>
              <a:ea typeface="宋体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16/32位可编程单次定时器、可编程的周期定时器</a:t>
            </a:r>
            <a:endParaRPr lang="en-US" altLang="zh-CN" sz="2400" noProof="1">
              <a:latin typeface="Arial" charset="0"/>
              <a:ea typeface="宋体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向上或向下计数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16位输入沿计数或者输入捕获模式</a:t>
            </a:r>
            <a:endParaRPr lang="en-US" altLang="zh-CN" sz="2400" noProof="1">
              <a:latin typeface="Arial" charset="0"/>
              <a:ea typeface="宋体" charset="-122"/>
              <a:cs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16位PWM模式，和软件可编程PWM信号反转输出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34480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16个16/32位PWM输入捕获管脚（CCP）</a:t>
            </a:r>
            <a:endParaRPr lang="zh-CN" altLang="en-US" sz="2400" noProof="1">
              <a:latin typeface="Arial" charset="0"/>
              <a:ea typeface="宋体" charset="-122"/>
            </a:endParaRPr>
          </a:p>
          <a:p>
            <a:pPr marL="344805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使用微型直接内存访问控制器来进行高效传输（μDMA）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noProof="1">
                <a:latin typeface="Arial" charset="0"/>
                <a:ea typeface="宋体" charset="-122"/>
                <a:cs typeface="+mn-ea"/>
              </a:rPr>
              <a:t>-每个定时器拥有独立的通道</a:t>
            </a:r>
            <a:endParaRPr lang="zh-CN" altLang="en-US" sz="2400" noProof="1"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01026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33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15362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316" name="表格占位符 13315"/>
          <p:cNvGraphicFramePr>
            <a:graphicFrameLocks noGrp="1"/>
          </p:cNvGraphicFramePr>
          <p:nvPr>
            <p:ph type="tbl" idx="1"/>
            <p:extLst>
              <p:ext uri="{D42A27DB-BD31-4B8C-83A1-F6EECF244321}">
                <p14:modId xmlns:p14="http://schemas.microsoft.com/office/powerpoint/2010/main" val="4102409538"/>
              </p:ext>
            </p:extLst>
          </p:nvPr>
        </p:nvGraphicFramePr>
        <p:xfrm>
          <a:off x="539750" y="44450"/>
          <a:ext cx="8229600" cy="4556125"/>
        </p:xfrm>
        <a:graphic>
          <a:graphicData uri="http://schemas.openxmlformats.org/drawingml/2006/table">
            <a:tbl>
              <a:tblPr/>
              <a:tblGrid>
                <a:gridCol w="920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7766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8418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35625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管脚名</a:t>
                      </a: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管脚号</a:t>
                      </a: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管脚复用</a:t>
                      </a: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管脚类型</a:t>
                      </a: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 dirty="0">
                          <a:solidFill>
                            <a:srgbClr val="FFFFFF"/>
                          </a:solidFill>
                          <a:latin typeface="Calibri" charset="0"/>
                        </a:rPr>
                        <a:t>缓冲类型</a:t>
                      </a: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zh-CN" altLang="en-US" sz="1800" b="1">
                          <a:solidFill>
                            <a:srgbClr val="FFFFFF"/>
                          </a:solidFill>
                          <a:latin typeface="Calibri" charset="0"/>
                        </a:rPr>
                        <a:t>描述</a:t>
                      </a: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68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I2C1SCL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Pin 30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482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Pin Y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I/O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OD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I2C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模块的时钟，请注意该信号必须有一个主动的上拉电压。</a:t>
                      </a: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6850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I2C1SDA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Pin 29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3159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Pin Q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13159"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Pin R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I/O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OD</a:t>
                      </a:r>
                      <a:endParaRPr lang="zh-CN" altLang="en-US" sz="180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r>
                        <a:rPr lang="en-US" altLang="zh-CN" sz="1800">
                          <a:solidFill>
                            <a:srgbClr val="000000"/>
                          </a:solidFill>
                          <a:latin typeface="Calibri" charset="0"/>
                        </a:rPr>
                        <a:t>I2C</a:t>
                      </a:r>
                      <a:r>
                        <a:rPr lang="zh-CN" altLang="en-US" sz="1800">
                          <a:solidFill>
                            <a:srgbClr val="000000"/>
                          </a:solidFill>
                          <a:latin typeface="Calibri" charset="0"/>
                        </a:rPr>
                        <a:t>模块的数据线</a:t>
                      </a: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342900" lvl="0" indent="-342900" algn="l" defTabSz="91440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har char="•"/>
                        <a:defRPr sz="2800" b="0" i="0" u="none" kern="1200" baseline="0">
                          <a:solidFill>
                            <a:schemeClr val="tx1"/>
                          </a:solidFill>
                          <a:latin typeface="Arial" charset="0"/>
                          <a:ea typeface="宋体" charset="-122"/>
                        </a:defRPr>
                      </a:lvl1pPr>
                      <a:lvl2pPr marL="742950" lvl="1" indent="-285750" algn="l">
                        <a:defRPr sz="2400" kern="1200"/>
                      </a:lvl2pPr>
                      <a:lvl3pPr marL="1143000" lvl="2" indent="-228600" algn="l">
                        <a:defRPr sz="2000" kern="1200"/>
                      </a:lvl3pPr>
                      <a:lvl4pPr marL="1600200" lvl="3" indent="-228600" algn="l">
                        <a:defRPr sz="1800" kern="1200"/>
                      </a:lvl4pPr>
                      <a:lvl5pPr marL="2057400" lvl="4" indent="-228600" algn="l">
                        <a:defRPr sz="1800" kern="1200"/>
                      </a:lvl5pPr>
                    </a:lstStyle>
                    <a:p>
                      <a:pPr marL="0" lvl="0" indent="0">
                        <a:buNone/>
                      </a:pPr>
                      <a:endParaRPr lang="zh-CN" altLang="en-US" sz="1800" dirty="0">
                        <a:solidFill>
                          <a:srgbClr val="000000"/>
                        </a:solidFill>
                        <a:latin typeface="Calibri" charset="0"/>
                      </a:endParaRPr>
                    </a:p>
                  </a:txBody>
                  <a:tcPr marT="45749" marB="45749">
                    <a:lnL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414" name="文本框 13436"/>
          <p:cNvSpPr txBox="1">
            <a:spLocks noChangeArrowheads="1"/>
          </p:cNvSpPr>
          <p:nvPr/>
        </p:nvSpPr>
        <p:spPr bwMode="auto">
          <a:xfrm>
            <a:off x="641350" y="4765675"/>
            <a:ext cx="8107363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dirty="0"/>
              <a:t>I2C</a:t>
            </a:r>
            <a:r>
              <a:rPr lang="zh-CN" altLang="en-US" dirty="0"/>
              <a:t>总线每次传输的数据长度为九位，其中包括八位数据位和一位应答位。每次传输（指两个有效的</a:t>
            </a:r>
            <a:r>
              <a:rPr lang="en-US" altLang="zh-CN" dirty="0"/>
              <a:t>START </a:t>
            </a:r>
            <a:r>
              <a:rPr lang="zh-CN" altLang="en-US" dirty="0"/>
              <a:t>和</a:t>
            </a:r>
            <a:r>
              <a:rPr lang="en-US" altLang="zh-CN" dirty="0"/>
              <a:t>STOP </a:t>
            </a:r>
            <a:r>
              <a:rPr lang="zh-CN" altLang="en-US" dirty="0"/>
              <a:t>信号之间的传输）的字节数没有限制，但是每个数据字节后面必须紧跟一位应答位，并且数据传输时必须首先传送最高有效位</a:t>
            </a:r>
            <a:r>
              <a:rPr lang="en-US" altLang="zh-CN" dirty="0"/>
              <a:t>(MSB)</a:t>
            </a:r>
            <a:r>
              <a:rPr lang="zh-CN" altLang="en-US" dirty="0"/>
              <a:t>。当接收方不能完整的接收下一个字节时，它可以保持时钟线</a:t>
            </a:r>
            <a:r>
              <a:rPr lang="en-US" altLang="zh-CN" dirty="0"/>
              <a:t>SCL</a:t>
            </a:r>
            <a:r>
              <a:rPr lang="zh-CN" altLang="en-US" dirty="0"/>
              <a:t>为低电平，从而迫使发送方进入等待状态。当接收方释放时钟线</a:t>
            </a:r>
            <a:r>
              <a:rPr lang="en-US" altLang="zh-CN" dirty="0"/>
              <a:t>SCL</a:t>
            </a:r>
            <a:r>
              <a:rPr lang="zh-CN" altLang="en-US" dirty="0"/>
              <a:t>后，数据传输将继续进行。</a:t>
            </a:r>
          </a:p>
        </p:txBody>
      </p:sp>
    </p:spTree>
    <p:extLst>
      <p:ext uri="{BB962C8B-B14F-4D97-AF65-F5344CB8AC3E}">
        <p14:creationId xmlns:p14="http://schemas.microsoft.com/office/powerpoint/2010/main" val="27799380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文本框 1"/>
          <p:cNvSpPr txBox="1">
            <a:spLocks noChangeArrowheads="1"/>
          </p:cNvSpPr>
          <p:nvPr/>
        </p:nvSpPr>
        <p:spPr bwMode="auto">
          <a:xfrm>
            <a:off x="36513" y="0"/>
            <a:ext cx="3382962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3600"/>
              <a:t>传感器原理图：</a:t>
            </a:r>
          </a:p>
        </p:txBody>
      </p:sp>
      <p:pic>
        <p:nvPicPr>
          <p:cNvPr id="16387" name="图片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93738"/>
            <a:ext cx="9024938" cy="428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文本框 3"/>
          <p:cNvSpPr txBox="1">
            <a:spLocks noChangeArrowheads="1"/>
          </p:cNvSpPr>
          <p:nvPr/>
        </p:nvSpPr>
        <p:spPr bwMode="auto">
          <a:xfrm>
            <a:off x="179388" y="5013325"/>
            <a:ext cx="5173662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/>
              <a:t>SCL------&gt;CC_GPIO_10</a:t>
            </a:r>
          </a:p>
          <a:p>
            <a:r>
              <a:rPr lang="en-US" altLang="zh-CN" sz="3600"/>
              <a:t>SDA------&gt;CC_GPIO_11</a:t>
            </a:r>
          </a:p>
          <a:p>
            <a:r>
              <a:rPr lang="en-US" altLang="zh-CN" sz="3600"/>
              <a:t>INT1------&gt;CC_GPIO_13</a:t>
            </a:r>
          </a:p>
        </p:txBody>
      </p:sp>
    </p:spTree>
    <p:extLst>
      <p:ext uri="{BB962C8B-B14F-4D97-AF65-F5344CB8AC3E}">
        <p14:creationId xmlns:p14="http://schemas.microsoft.com/office/powerpoint/2010/main" val="17103820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-26988"/>
            <a:ext cx="8056563" cy="6029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89869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693738"/>
            <a:ext cx="8904288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文本框 2"/>
          <p:cNvSpPr txBox="1">
            <a:spLocks noChangeArrowheads="1"/>
          </p:cNvSpPr>
          <p:nvPr/>
        </p:nvSpPr>
        <p:spPr bwMode="auto">
          <a:xfrm>
            <a:off x="107950" y="0"/>
            <a:ext cx="4195763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3600"/>
              <a:t>TMP006</a:t>
            </a:r>
            <a:r>
              <a:rPr lang="zh-CN" altLang="en-US" sz="3600"/>
              <a:t>应用分析：</a:t>
            </a:r>
          </a:p>
        </p:txBody>
      </p:sp>
      <p:pic>
        <p:nvPicPr>
          <p:cNvPr id="18436" name="图片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4508500"/>
            <a:ext cx="9217026" cy="177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文本框 4"/>
          <p:cNvSpPr txBox="1">
            <a:spLocks noChangeArrowheads="1"/>
          </p:cNvSpPr>
          <p:nvPr/>
        </p:nvSpPr>
        <p:spPr bwMode="auto">
          <a:xfrm>
            <a:off x="3492500" y="3933825"/>
            <a:ext cx="1592263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slave address</a:t>
            </a:r>
          </a:p>
        </p:txBody>
      </p:sp>
    </p:spTree>
    <p:extLst>
      <p:ext uri="{BB962C8B-B14F-4D97-AF65-F5344CB8AC3E}">
        <p14:creationId xmlns:p14="http://schemas.microsoft.com/office/powerpoint/2010/main" val="5690452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-26988"/>
            <a:ext cx="8647112" cy="373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788520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-26988"/>
            <a:ext cx="8148637" cy="607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22984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549275"/>
            <a:ext cx="9045575" cy="385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文本框 2"/>
          <p:cNvSpPr txBox="1">
            <a:spLocks noChangeArrowheads="1"/>
          </p:cNvSpPr>
          <p:nvPr/>
        </p:nvSpPr>
        <p:spPr bwMode="auto">
          <a:xfrm>
            <a:off x="179388" y="44450"/>
            <a:ext cx="19605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/>
              <a:t>TMP006</a:t>
            </a:r>
            <a:r>
              <a:rPr lang="zh-CN" altLang="en-US"/>
              <a:t>温度值：</a:t>
            </a:r>
          </a:p>
        </p:txBody>
      </p:sp>
    </p:spTree>
    <p:extLst>
      <p:ext uri="{BB962C8B-B14F-4D97-AF65-F5344CB8AC3E}">
        <p14:creationId xmlns:p14="http://schemas.microsoft.com/office/powerpoint/2010/main" val="696814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6988"/>
            <a:ext cx="91440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8" name="标题 3174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219" name="文本占位符 31746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zh-CN"/>
          </a:p>
        </p:txBody>
      </p:sp>
      <p:pic>
        <p:nvPicPr>
          <p:cNvPr id="9220" name="Picture 6" descr="selected_powerpoint_bg_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图片 215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5638"/>
            <a:ext cx="9144000" cy="554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2" name="直接连接符 21509"/>
          <p:cNvSpPr>
            <a:spLocks noChangeShapeType="1"/>
          </p:cNvSpPr>
          <p:nvPr/>
        </p:nvSpPr>
        <p:spPr bwMode="auto">
          <a:xfrm>
            <a:off x="179388" y="3502025"/>
            <a:ext cx="878522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4557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Times New Roman"/>
        <a:ea typeface="黑体"/>
        <a:cs typeface=""/>
      </a:majorFont>
      <a:minorFont>
        <a:latin typeface="黑体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8437</TotalTime>
  <Words>5547</Words>
  <Application>Microsoft Office PowerPoint</Application>
  <PresentationFormat>全屏显示(4:3)</PresentationFormat>
  <Paragraphs>609</Paragraphs>
  <Slides>86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86</vt:i4>
      </vt:variant>
    </vt:vector>
  </HeadingPairs>
  <TitlesOfParts>
    <vt:vector size="101" baseType="lpstr">
      <vt:lpstr>-apple-system</vt:lpstr>
      <vt:lpstr>黑体</vt:lpstr>
      <vt:lpstr>楷体</vt:lpstr>
      <vt:lpstr>宋体</vt:lpstr>
      <vt:lpstr>微软雅黑</vt:lpstr>
      <vt:lpstr>Arial</vt:lpstr>
      <vt:lpstr>Arial Black</vt:lpstr>
      <vt:lpstr>Calibri</vt:lpstr>
      <vt:lpstr>Consolas</vt:lpstr>
      <vt:lpstr>Times New Roman</vt:lpstr>
      <vt:lpstr>Wingdings</vt:lpstr>
      <vt:lpstr>Office 主题</vt:lpstr>
      <vt:lpstr>默认设计模板</vt:lpstr>
      <vt:lpstr>Picture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通信的概念</vt:lpstr>
      <vt:lpstr>PowerPoint 演示文稿</vt:lpstr>
      <vt:lpstr>串行通信</vt:lpstr>
      <vt:lpstr>PowerPoint 演示文稿</vt:lpstr>
      <vt:lpstr>PowerPoint 演示文稿</vt:lpstr>
      <vt:lpstr>同步 异步的概念</vt:lpstr>
      <vt:lpstr>串行通信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I2C总线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 I2C应答信号</vt:lpstr>
      <vt:lpstr>PowerPoint 演示文稿</vt:lpstr>
      <vt:lpstr>PowerPoint 演示文稿</vt:lpstr>
      <vt:lpstr>PowerPoint 演示文稿</vt:lpstr>
      <vt:lpstr> I2C读流程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王齐</dc:creator>
  <cp:lastModifiedBy>吕承尚</cp:lastModifiedBy>
  <cp:revision>435</cp:revision>
  <cp:lastPrinted>2015-09-08T03:57:43Z</cp:lastPrinted>
  <dcterms:created xsi:type="dcterms:W3CDTF">2015-09-04T08:06:26Z</dcterms:created>
  <dcterms:modified xsi:type="dcterms:W3CDTF">2020-06-30T06:59:36Z</dcterms:modified>
</cp:coreProperties>
</file>